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305" r:id="rId3"/>
    <p:sldId id="306" r:id="rId4"/>
    <p:sldId id="310" r:id="rId5"/>
    <p:sldId id="307" r:id="rId6"/>
    <p:sldId id="312" r:id="rId7"/>
    <p:sldId id="314" r:id="rId8"/>
    <p:sldId id="313" r:id="rId9"/>
    <p:sldId id="316" r:id="rId10"/>
    <p:sldId id="394" r:id="rId11"/>
    <p:sldId id="317" r:id="rId12"/>
    <p:sldId id="320" r:id="rId13"/>
    <p:sldId id="321" r:id="rId14"/>
    <p:sldId id="322" r:id="rId15"/>
    <p:sldId id="395" r:id="rId16"/>
    <p:sldId id="333" r:id="rId17"/>
    <p:sldId id="335" r:id="rId18"/>
    <p:sldId id="337" r:id="rId19"/>
    <p:sldId id="336" r:id="rId20"/>
    <p:sldId id="338" r:id="rId21"/>
    <p:sldId id="339" r:id="rId22"/>
    <p:sldId id="341" r:id="rId23"/>
    <p:sldId id="342" r:id="rId24"/>
    <p:sldId id="343" r:id="rId25"/>
    <p:sldId id="353" r:id="rId26"/>
    <p:sldId id="354" r:id="rId27"/>
    <p:sldId id="355" r:id="rId28"/>
    <p:sldId id="357" r:id="rId29"/>
    <p:sldId id="359" r:id="rId30"/>
    <p:sldId id="396" r:id="rId31"/>
    <p:sldId id="364" r:id="rId32"/>
    <p:sldId id="365" r:id="rId33"/>
    <p:sldId id="390" r:id="rId34"/>
    <p:sldId id="366" r:id="rId35"/>
    <p:sldId id="370" r:id="rId36"/>
    <p:sldId id="371" r:id="rId37"/>
    <p:sldId id="372" r:id="rId38"/>
    <p:sldId id="397" r:id="rId39"/>
    <p:sldId id="374" r:id="rId40"/>
    <p:sldId id="375" r:id="rId41"/>
    <p:sldId id="376" r:id="rId42"/>
    <p:sldId id="377" r:id="rId43"/>
    <p:sldId id="378" r:id="rId44"/>
    <p:sldId id="379" r:id="rId45"/>
    <p:sldId id="398" r:id="rId46"/>
    <p:sldId id="391" r:id="rId47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緒言" id="{3BF02DF6-B361-417C-9392-E425C9B55C9C}">
          <p14:sldIdLst>
            <p14:sldId id="256"/>
            <p14:sldId id="305"/>
            <p14:sldId id="306"/>
            <p14:sldId id="310"/>
            <p14:sldId id="307"/>
          </p14:sldIdLst>
        </p14:section>
        <p14:section name="何謂資料科學" id="{A5DAD59E-A433-4476-9221-C77512E17B43}">
          <p14:sldIdLst>
            <p14:sldId id="312"/>
            <p14:sldId id="314"/>
            <p14:sldId id="313"/>
            <p14:sldId id="316"/>
          </p14:sldIdLst>
        </p14:section>
        <p14:section name="資料科學1.0 到 3.0" id="{D4E514EE-F553-4988-AB8B-3C3F2235D913}">
          <p14:sldIdLst>
            <p14:sldId id="394"/>
            <p14:sldId id="317"/>
            <p14:sldId id="320"/>
            <p14:sldId id="321"/>
            <p14:sldId id="322"/>
          </p14:sldIdLst>
        </p14:section>
        <p14:section name="現今資料科學的三大趨勢" id="{11FBC299-02E1-4BE5-BA38-C81119A43E6C}">
          <p14:sldIdLst>
            <p14:sldId id="395"/>
            <p14:sldId id="333"/>
            <p14:sldId id="335"/>
            <p14:sldId id="337"/>
            <p14:sldId id="336"/>
            <p14:sldId id="338"/>
            <p14:sldId id="339"/>
            <p14:sldId id="341"/>
            <p14:sldId id="342"/>
            <p14:sldId id="343"/>
            <p14:sldId id="353"/>
            <p14:sldId id="354"/>
            <p14:sldId id="355"/>
            <p14:sldId id="357"/>
            <p14:sldId id="359"/>
          </p14:sldIdLst>
        </p14:section>
        <p14:section name="文字探勘實作演示" id="{828CB364-4E46-4272-ACA7-EFD2ED16519E}">
          <p14:sldIdLst>
            <p14:sldId id="396"/>
            <p14:sldId id="364"/>
            <p14:sldId id="365"/>
            <p14:sldId id="390"/>
            <p14:sldId id="366"/>
            <p14:sldId id="370"/>
            <p14:sldId id="371"/>
            <p14:sldId id="372"/>
          </p14:sldIdLst>
        </p14:section>
        <p14:section name="軟體介紹" id="{F7CBF384-0464-44B9-8C94-52C5EC937526}">
          <p14:sldIdLst>
            <p14:sldId id="397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教學建議" id="{AAB4D3B2-A4D9-436F-9B03-3A1834CE4C16}">
          <p14:sldIdLst>
            <p14:sldId id="398"/>
          </p14:sldIdLst>
        </p14:section>
        <p14:section name="感謝" id="{52E1CE58-D9CE-49CC-BBDE-43C10D9F3DFF}">
          <p14:sldIdLst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601" autoAdjust="0"/>
    <p:restoredTop sz="79186" autoAdjust="0"/>
  </p:normalViewPr>
  <p:slideViewPr>
    <p:cSldViewPr snapToGrid="0">
      <p:cViewPr varScale="1">
        <p:scale>
          <a:sx n="91" d="100"/>
          <a:sy n="91" d="100"/>
        </p:scale>
        <p:origin x="1374" y="84"/>
      </p:cViewPr>
      <p:guideLst/>
    </p:cSldViewPr>
  </p:slideViewPr>
  <p:outlineViewPr>
    <p:cViewPr>
      <p:scale>
        <a:sx n="33" d="100"/>
        <a:sy n="33" d="100"/>
      </p:scale>
      <p:origin x="0" y="-2060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1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557CC-687A-4FAF-8472-56CCDC250691}" type="datetimeFigureOut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4E5B5-0AEF-4B42-8E95-9ED5901DD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18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17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02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23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29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594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66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182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486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52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12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0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16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134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255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765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017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自然語言深度分析</a:t>
            </a:r>
            <a:endParaRPr lang="en-US" altLang="zh-TW" dirty="0" smtClean="0"/>
          </a:p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896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如果轉換成股市，大家就可以把</a:t>
            </a:r>
            <a:r>
              <a:rPr lang="en-US" altLang="zh-TW" dirty="0" smtClean="0"/>
              <a:t>prod</a:t>
            </a:r>
            <a:r>
              <a:rPr lang="zh-TW" altLang="en-US" dirty="0" smtClean="0"/>
              <a:t>想像成什麼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投資組合，然後這些變成現階段的股票績效，然後再用剛剛的自然語言分析 </a:t>
            </a:r>
            <a:r>
              <a:rPr lang="en-US" altLang="zh-TW" dirty="0" smtClean="0"/>
              <a:t>+</a:t>
            </a:r>
            <a:r>
              <a:rPr lang="zh-TW" altLang="en-US" dirty="0" smtClean="0"/>
              <a:t> 股市相關資料，就可以做出投資人記喜愛，股票績效又好的推薦組和拉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1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25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260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763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51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622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2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</p:grpSp>
      <p:sp>
        <p:nvSpPr>
          <p:cNvPr id="6348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6348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43AEC42-73C6-4A45-865E-7FFCC379C968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067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DD4747-6D16-4FA8-8670-68302BCB1E18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69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EC1E37-D01F-4503-AE12-7056E5BA2C94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06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E03E6-749F-47A8-8D1D-639501F96898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363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chart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6B4FF9-22E0-4043-BC8E-35BF99106AF9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86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table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F7498-A818-46C1-AA7E-E8D8CCFBBF2E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94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19986-33DB-4F19-91DB-F4F6807C8642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849DCDFE-E9AF-4D91-9097-CC270D138A4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41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29DB37-D9C9-4495-B195-2AC3C120E1C6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29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442924-D5B4-4945-A279-CEC086C7A2F9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03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10BA23-15FD-4AF4-BCCF-CFFC5BA5DCA6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40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7AEF8-1E69-4EE6-A8C5-F62EBE9B0983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88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AE795-E80A-45DB-ABEB-2F6EDD1BDF4C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94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1A6F9-14D2-4781-95E6-37D8C46F2C84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3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2E0A2E-6D54-4A14-BB15-46A8A668D48D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68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38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ea typeface="新細明體" pitchFamily="18" charset="-120"/>
              </a:defRPr>
            </a:lvl1pPr>
          </a:lstStyle>
          <a:p>
            <a:fld id="{93920E89-742D-4348-A9FD-D3E66B13D4A5}" type="datetime1">
              <a:rPr lang="zh-TW" altLang="en-US" smtClean="0"/>
              <a:t>2017/7/27</a:t>
            </a:fld>
            <a:endParaRPr lang="zh-TW" altLang="en-US"/>
          </a:p>
        </p:txBody>
      </p:sp>
      <p:sp>
        <p:nvSpPr>
          <p:cNvPr id="6338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ea typeface="新細明體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4651" y="6248400"/>
            <a:ext cx="2540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fld id="{849DCDFE-E9AF-4D91-9097-CC270D138A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ward10108017@gmail.com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2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1.jpeg"/><Relationship Id="rId4" Type="http://schemas.openxmlformats.org/officeDocument/2006/relationships/image" Target="../media/image28.wmf"/><Relationship Id="rId9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4.wmf"/><Relationship Id="rId12" Type="http://schemas.openxmlformats.org/officeDocument/2006/relationships/image" Target="../media/image35.wmf"/><Relationship Id="rId1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PHpByTfygx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大數據與文</a:t>
            </a:r>
            <a:r>
              <a:rPr lang="zh-TW" altLang="en-US" dirty="0" smtClean="0"/>
              <a:t>字探</a:t>
            </a:r>
            <a:r>
              <a:rPr lang="zh-TW" altLang="en-US" dirty="0"/>
              <a:t>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77986"/>
            <a:ext cx="8534400" cy="2999014"/>
          </a:xfrm>
        </p:spPr>
        <p:txBody>
          <a:bodyPr/>
          <a:lstStyle/>
          <a:p>
            <a:pPr algn="l"/>
            <a:endParaRPr lang="en-US" altLang="zh-TW" sz="2400" dirty="0" smtClean="0"/>
          </a:p>
          <a:p>
            <a:pPr algn="l"/>
            <a:r>
              <a:rPr lang="zh-TW" altLang="en-US" sz="2400" dirty="0" smtClean="0"/>
              <a:t>主辦單位：健行科</a:t>
            </a:r>
            <a:r>
              <a:rPr lang="zh-TW" altLang="en-US" sz="2400" dirty="0"/>
              <a:t>大 行銷與流通管理系</a:t>
            </a:r>
            <a:endParaRPr lang="en-US" altLang="zh-TW" sz="2400" dirty="0"/>
          </a:p>
          <a:p>
            <a:pPr algn="l"/>
            <a:r>
              <a:rPr lang="zh-TW" altLang="en-US" sz="2400" dirty="0" smtClean="0"/>
              <a:t>研習講者：鍾皓軒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，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sym typeface="Wingdings" pitchFamily="2" charset="2"/>
                <a:hlinkClick r:id="rId3"/>
              </a:rPr>
              <a:t>howard10108017@gmail.com.tw</a:t>
            </a:r>
            <a:endParaRPr lang="en-US" altLang="zh-TW" sz="2400" i="1" dirty="0" smtClean="0">
              <a:latin typeface="Times New Roman" pitchFamily="18" charset="0"/>
              <a:ea typeface="標楷體" pitchFamily="65" charset="-120"/>
              <a:sym typeface="Wingdings" pitchFamily="2" charset="2"/>
            </a:endParaRPr>
          </a:p>
          <a:p>
            <a:pPr lvl="0" algn="l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時間：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2017/5/17 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週三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00-21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30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 algn="l"/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地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點：桃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園市中壢區健行路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229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0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資料科學</a:t>
            </a:r>
            <a:r>
              <a:rPr lang="en-US" altLang="zh-TW" dirty="0" smtClean="0">
                <a:solidFill>
                  <a:srgbClr val="3333FF"/>
                </a:solidFill>
              </a:rPr>
              <a:t>1.0</a:t>
            </a:r>
            <a:r>
              <a:rPr lang="zh-TW" altLang="en-US" dirty="0" smtClean="0">
                <a:solidFill>
                  <a:srgbClr val="3333FF"/>
                </a:solidFill>
              </a:rPr>
              <a:t> 到 </a:t>
            </a:r>
            <a:r>
              <a:rPr lang="en-US" altLang="zh-TW" dirty="0" smtClean="0">
                <a:solidFill>
                  <a:srgbClr val="3333FF"/>
                </a:solidFill>
              </a:rPr>
              <a:t>3.0</a:t>
            </a:r>
          </a:p>
          <a:p>
            <a:pPr lvl="1"/>
            <a:r>
              <a:rPr lang="zh-TW" altLang="en-US" dirty="0" smtClean="0"/>
              <a:t>現今資料科學的三大趨勢</a:t>
            </a:r>
            <a:endParaRPr lang="en-US" altLang="zh-TW" dirty="0" smtClean="0"/>
          </a:p>
          <a:p>
            <a:r>
              <a:rPr lang="zh-TW" altLang="en-US" dirty="0" smtClean="0"/>
              <a:t>文字探勘實作演示</a:t>
            </a:r>
            <a:endParaRPr lang="en-US" altLang="zh-TW" dirty="0" smtClean="0"/>
          </a:p>
          <a:p>
            <a:pPr lvl="1"/>
            <a:r>
              <a:rPr lang="zh-TW" altLang="en-US" dirty="0"/>
              <a:t>處處留心皆資料，落花水面皆金礦</a:t>
            </a:r>
            <a:endParaRPr lang="en-US" altLang="zh-TW" dirty="0"/>
          </a:p>
          <a:p>
            <a:pPr lvl="1"/>
            <a:r>
              <a:rPr lang="zh-TW" altLang="en-US" dirty="0" smtClean="0"/>
              <a:t>自然語言預測分析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深度學習</a:t>
            </a:r>
            <a:r>
              <a:rPr lang="zh-TW" altLang="en-US" dirty="0"/>
              <a:t>的</a:t>
            </a:r>
            <a:r>
              <a:rPr lang="zh-TW" altLang="en-US" dirty="0" smtClean="0"/>
              <a:t>推薦系統核心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聊天機器人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/>
              <a:t>軟體介紹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為什麼選擇開放軟體</a:t>
            </a:r>
            <a:r>
              <a:rPr lang="en-US" altLang="zh-TW" kern="0" dirty="0" smtClean="0"/>
              <a:t>?</a:t>
            </a:r>
          </a:p>
          <a:p>
            <a:pPr lvl="1"/>
            <a:r>
              <a:rPr lang="zh-TW" altLang="en-US" kern="0" dirty="0"/>
              <a:t>付</a:t>
            </a:r>
            <a:r>
              <a:rPr lang="zh-TW" altLang="en-US" kern="0" dirty="0" smtClean="0"/>
              <a:t>費與開放軟體比較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開放軟體</a:t>
            </a:r>
            <a:r>
              <a:rPr lang="zh-TW" altLang="en-US" kern="0" dirty="0"/>
              <a:t>工</a:t>
            </a:r>
            <a:r>
              <a:rPr lang="zh-TW" altLang="en-US" kern="0" dirty="0" smtClean="0"/>
              <a:t>作機會</a:t>
            </a:r>
            <a:endParaRPr lang="en-US" altLang="zh-TW" kern="0" dirty="0" smtClean="0"/>
          </a:p>
          <a:p>
            <a:r>
              <a:rPr lang="zh-TW" altLang="en-US" kern="0" dirty="0" smtClean="0"/>
              <a:t>教學建議</a:t>
            </a:r>
            <a:endParaRPr lang="zh-TW" alt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slidesharecdn.com/a3-130807103836-phpapp02/95/analytics-30-opportunities-for-healthcare-13-638.jpg?cb=137607046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9" b="7215"/>
          <a:stretch/>
        </p:blipFill>
        <p:spPr bwMode="auto">
          <a:xfrm>
            <a:off x="1289899" y="2032000"/>
            <a:ext cx="9398422" cy="452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資料科學</a:t>
            </a:r>
            <a:r>
              <a:rPr lang="en-US" altLang="zh-TW" dirty="0"/>
              <a:t>1.0</a:t>
            </a:r>
            <a:r>
              <a:rPr lang="zh-TW" altLang="en-US" dirty="0"/>
              <a:t> 到 </a:t>
            </a:r>
            <a:r>
              <a:rPr lang="en-US" altLang="zh-TW" dirty="0" smtClean="0"/>
              <a:t>3.0</a:t>
            </a:r>
            <a:r>
              <a:rPr lang="zh-TW" altLang="en-US" dirty="0" smtClean="0"/>
              <a:t> － 以商業的觀點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93088" y="6560640"/>
            <a:ext cx="7850832" cy="13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975" indent="-180975">
              <a:lnSpc>
                <a:spcPct val="80000"/>
              </a:lnSpc>
              <a:buSzPct val="150000"/>
            </a:pPr>
            <a:r>
              <a:rPr lang="en-US" altLang="zh-TW" sz="1200" dirty="0" smtClean="0"/>
              <a:t>Davenport </a:t>
            </a:r>
            <a:r>
              <a:rPr lang="en-US" altLang="zh-TW" sz="12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(2013), </a:t>
            </a:r>
            <a:r>
              <a:rPr lang="en-US" altLang="zh-TW" sz="1200" u="sng" dirty="0"/>
              <a:t>Analytic </a:t>
            </a:r>
            <a:r>
              <a:rPr lang="en-US" altLang="zh-TW" sz="1200" u="sng" dirty="0" smtClean="0"/>
              <a:t>3.0</a:t>
            </a:r>
            <a:r>
              <a:rPr lang="en-US" altLang="zh-TW" sz="12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Harvard Business Review</a:t>
            </a:r>
            <a:r>
              <a:rPr lang="en-US" altLang="zh-TW" sz="12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5344" y="2533134"/>
            <a:ext cx="301236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1.0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：商業情報時代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2928" y="2533134"/>
            <a:ext cx="27815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：大數據時代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63211" y="2032000"/>
            <a:ext cx="370486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：強化產品服務的時代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534585" y="792480"/>
            <a:ext cx="10390716" cy="883921"/>
          </a:xfrm>
        </p:spPr>
        <p:txBody>
          <a:bodyPr/>
          <a:lstStyle/>
          <a:p>
            <a:r>
              <a:rPr lang="zh-TW" altLang="en-US" dirty="0"/>
              <a:t>資料科學</a:t>
            </a:r>
            <a:r>
              <a:rPr lang="en-US" altLang="zh-TW" dirty="0"/>
              <a:t>1.0</a:t>
            </a:r>
            <a:r>
              <a:rPr lang="zh-TW" altLang="en-US" dirty="0"/>
              <a:t>：商業情報時代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經理人決策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傳統的經驗、直覺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跳脫傳統，改以資料</a:t>
            </a:r>
            <a:r>
              <a:rPr lang="zh-TW" altLang="en-US" dirty="0" smtClean="0"/>
              <a:t>搭配對現況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的理解為依據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資料集或資料倉儲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蒐集很多過去的資料，輸入電腦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藉統計分析，提供決策所需之資訊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分析方式和工具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多為內部資料、多為敘述性或交叉分析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套裝軟體：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Excel, Minitab, SPSS, SAS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0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資料科學</a:t>
            </a:r>
            <a:r>
              <a:rPr lang="en-US" altLang="zh-TW" dirty="0"/>
              <a:t>2.0</a:t>
            </a:r>
            <a:r>
              <a:rPr lang="zh-TW" altLang="en-US" dirty="0"/>
              <a:t>：大數據時代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626655" y="2015266"/>
            <a:ext cx="8271520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網際網路興起：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2000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左右，可在網路蒐集消費者各種資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料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據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航海時代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《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哈佛商業評論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》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將與大數據為伍的資料科學家稱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為「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21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世紀最性感的職業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Google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eBay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和社群網路公司，開始大量儲存和分析新型資訊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以圖像化方式呈現分析結果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分析工具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傳統單一伺服器：無法應付龐雜的運算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Hadoop: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HD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當作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主要儲存裝置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於分散式運算資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料處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理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Spark: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RAM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當作主要儲存裝置，讓分散式運算更快速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資料變更多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元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文字資料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由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SQL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轉為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NoSQL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0219" r="40338"/>
          <a:stretch/>
        </p:blipFill>
        <p:spPr bwMode="auto">
          <a:xfrm>
            <a:off x="8532925" y="3814268"/>
            <a:ext cx="2730500" cy="277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8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資料科學</a:t>
            </a:r>
            <a:r>
              <a:rPr lang="en-US" altLang="zh-TW" dirty="0"/>
              <a:t>3.0</a:t>
            </a:r>
            <a:r>
              <a:rPr lang="zh-TW" altLang="en-US" dirty="0"/>
              <a:t>：強化產品服務的時代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534585" y="1966744"/>
            <a:ext cx="8055496" cy="4412916"/>
          </a:xfrm>
        </p:spPr>
        <p:txBody>
          <a:bodyPr/>
          <a:lstStyle/>
          <a:p>
            <a:r>
              <a:rPr lang="zh-TW" altLang="en-US" dirty="0"/>
              <a:t>任何商業行為都會留下「痕跡」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zh-TW" altLang="en-US" dirty="0" smtClean="0"/>
              <a:t>已有很多方法</a:t>
            </a:r>
            <a:r>
              <a:rPr lang="zh-TW" altLang="en-US" dirty="0"/>
              <a:t>，蒐集和分析這些痕跡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zh-TW" altLang="en-US" dirty="0"/>
              <a:t>更精確瞭解客戶</a:t>
            </a:r>
            <a:r>
              <a:rPr lang="zh-TW" altLang="en-US" dirty="0" smtClean="0"/>
              <a:t>行為，做出更好決策</a:t>
            </a:r>
            <a:r>
              <a:rPr lang="zh-TW" altLang="en-US" dirty="0"/>
              <a:t>，</a:t>
            </a:r>
            <a:r>
              <a:rPr lang="zh-TW" altLang="en-US" dirty="0" smtClean="0"/>
              <a:t>解決產品、服務相關的營運問題</a:t>
            </a:r>
            <a:endParaRPr lang="en-US" altLang="zh-TW" dirty="0"/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把資料智慧嵌入消費情境中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/>
              <a:t>瀏覽</a:t>
            </a:r>
            <a:r>
              <a:rPr lang="zh-TW" altLang="en-US" dirty="0"/>
              <a:t>哪些網站？瀏覽多久？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zh-TW" altLang="en-US" dirty="0" smtClean="0"/>
              <a:t>消費者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買了那些東西？可由其中瞭解什麼？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在賣場各走道停留多久？</a:t>
            </a:r>
            <a:r>
              <a:rPr lang="zh-TW" altLang="en-US" dirty="0"/>
              <a:t>瀏覽那些項目或地方</a:t>
            </a:r>
            <a:r>
              <a:rPr lang="zh-TW" altLang="en-US" dirty="0" smtClean="0"/>
              <a:t>？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  <a:p>
            <a:pPr>
              <a:spcBef>
                <a:spcPts val="6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分析工具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巨量資料結構：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Spark, Hadoop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分析：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R, Python,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PowerBI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統計、貝氏定理、數學模型、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machine learning, AI, … …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2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資料科學</a:t>
            </a:r>
            <a:r>
              <a:rPr lang="en-US" altLang="zh-TW" dirty="0" smtClean="0">
                <a:solidFill>
                  <a:srgbClr val="3333FF"/>
                </a:solidFill>
              </a:rPr>
              <a:t>1.0</a:t>
            </a:r>
            <a:r>
              <a:rPr lang="zh-TW" altLang="en-US" dirty="0" smtClean="0">
                <a:solidFill>
                  <a:srgbClr val="3333FF"/>
                </a:solidFill>
              </a:rPr>
              <a:t> 到 </a:t>
            </a:r>
            <a:r>
              <a:rPr lang="en-US" altLang="zh-TW" dirty="0" smtClean="0">
                <a:solidFill>
                  <a:srgbClr val="3333FF"/>
                </a:solidFill>
              </a:rPr>
              <a:t>3.0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現今資料科學的三大趨勢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/>
              <a:t>文字探勘實作演示</a:t>
            </a:r>
            <a:endParaRPr lang="en-US" altLang="zh-TW" dirty="0" smtClean="0"/>
          </a:p>
          <a:p>
            <a:pPr lvl="1"/>
            <a:r>
              <a:rPr lang="zh-TW" altLang="en-US" dirty="0"/>
              <a:t>處處留心皆資料，落花水面皆金礦</a:t>
            </a:r>
            <a:endParaRPr lang="en-US" altLang="zh-TW" dirty="0"/>
          </a:p>
          <a:p>
            <a:pPr lvl="1"/>
            <a:r>
              <a:rPr lang="zh-TW" altLang="en-US" dirty="0" smtClean="0"/>
              <a:t>自然語言預測分析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深度學習</a:t>
            </a:r>
            <a:r>
              <a:rPr lang="zh-TW" altLang="en-US" dirty="0"/>
              <a:t>的</a:t>
            </a:r>
            <a:r>
              <a:rPr lang="zh-TW" altLang="en-US" dirty="0" smtClean="0"/>
              <a:t>推薦系統核心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聊天機器人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/>
              <a:t>軟體介紹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為什麼選擇開放軟體</a:t>
            </a:r>
            <a:r>
              <a:rPr lang="en-US" altLang="zh-TW" kern="0" dirty="0" smtClean="0"/>
              <a:t>?</a:t>
            </a:r>
          </a:p>
          <a:p>
            <a:pPr lvl="1"/>
            <a:r>
              <a:rPr lang="zh-TW" altLang="en-US" kern="0" dirty="0"/>
              <a:t>付</a:t>
            </a:r>
            <a:r>
              <a:rPr lang="zh-TW" altLang="en-US" kern="0" dirty="0" smtClean="0"/>
              <a:t>費與開放軟體比較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開放軟體</a:t>
            </a:r>
            <a:r>
              <a:rPr lang="zh-TW" altLang="en-US" kern="0" dirty="0"/>
              <a:t>工</a:t>
            </a:r>
            <a:r>
              <a:rPr lang="zh-TW" altLang="en-US" kern="0" dirty="0" smtClean="0"/>
              <a:t>作機會</a:t>
            </a:r>
            <a:endParaRPr lang="en-US" altLang="zh-TW" kern="0" dirty="0" smtClean="0"/>
          </a:p>
          <a:p>
            <a:r>
              <a:rPr lang="zh-TW" altLang="en-US" kern="0" dirty="0" smtClean="0"/>
              <a:t>教學建議</a:t>
            </a:r>
            <a:endParaRPr lang="zh-TW" alt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5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現今資料科</a:t>
            </a:r>
            <a:r>
              <a:rPr lang="zh-TW" altLang="en-US" dirty="0" smtClean="0"/>
              <a:t>學</a:t>
            </a:r>
            <a:r>
              <a:rPr lang="en-US" altLang="zh-TW" dirty="0" smtClean="0"/>
              <a:t>+AI</a:t>
            </a:r>
            <a:r>
              <a:rPr lang="zh-TW" altLang="en-US" dirty="0" smtClean="0"/>
              <a:t>的</a:t>
            </a:r>
            <a:r>
              <a:rPr lang="zh-TW" altLang="en-US" dirty="0"/>
              <a:t>三大趨勢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5034" y="3008019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大數據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Big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34" y="3534687"/>
            <a:ext cx="5200650" cy="319969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280006" y="2093619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深度學習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Deep Learning</a:t>
            </a:r>
            <a:endParaRPr lang="zh-TW" altLang="en-US" sz="2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646650" y="3008019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變數重要性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Feature </a:t>
            </a:r>
            <a:r>
              <a:rPr lang="en-US" altLang="zh-TW" sz="2400" b="1" dirty="0"/>
              <a:t>importance </a:t>
            </a:r>
            <a:r>
              <a:rPr lang="en-US" altLang="zh-TW" sz="2400" b="1" dirty="0" smtClean="0"/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40092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</a:t>
            </a:r>
            <a:r>
              <a:rPr lang="zh-TW" altLang="en-US" dirty="0" smtClean="0"/>
              <a:t>的特</a:t>
            </a:r>
            <a:r>
              <a:rPr lang="zh-TW" altLang="en-US" dirty="0"/>
              <a:t>質和來源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4216" y="2133600"/>
            <a:ext cx="8559552" cy="4114800"/>
          </a:xfrm>
        </p:spPr>
        <p:txBody>
          <a:bodyPr/>
          <a:lstStyle/>
          <a:p>
            <a:pPr fontAlgn="t">
              <a:spcBef>
                <a:spcPts val="1200"/>
              </a:spcBef>
            </a:pPr>
            <a:r>
              <a:rPr lang="zh-TW" altLang="en-US" dirty="0" smtClean="0"/>
              <a:t>量</a:t>
            </a:r>
            <a:r>
              <a:rPr lang="zh-TW" altLang="en-US" dirty="0"/>
              <a:t>大 </a:t>
            </a:r>
            <a:r>
              <a:rPr lang="en-US" altLang="zh-TW" dirty="0"/>
              <a:t>volume: amount of </a:t>
            </a:r>
            <a:r>
              <a:rPr lang="en-US" altLang="zh-TW" dirty="0" smtClean="0"/>
              <a:t>data</a:t>
            </a:r>
          </a:p>
          <a:p>
            <a:pPr lvl="1" fontAlgn="t">
              <a:spcBef>
                <a:spcPts val="1200"/>
              </a:spcBef>
            </a:pPr>
            <a:r>
              <a:rPr lang="zh-TW" altLang="en-US" dirty="0" smtClean="0"/>
              <a:t>影像辨識分類</a:t>
            </a:r>
            <a:endParaRPr lang="en-US" altLang="zh-TW" dirty="0"/>
          </a:p>
          <a:p>
            <a:pPr fontAlgn="t">
              <a:spcBef>
                <a:spcPts val="600"/>
              </a:spcBef>
            </a:pPr>
            <a:r>
              <a:rPr lang="zh-TW" altLang="en-US" dirty="0" smtClean="0"/>
              <a:t>及</a:t>
            </a:r>
            <a:r>
              <a:rPr lang="zh-TW" altLang="en-US" dirty="0"/>
              <a:t>時</a:t>
            </a:r>
            <a:r>
              <a:rPr lang="zh-TW" altLang="en-US" dirty="0" smtClean="0"/>
              <a:t> </a:t>
            </a:r>
            <a:r>
              <a:rPr lang="en-US" altLang="zh-TW" dirty="0"/>
              <a:t>velocity: speed of data in and </a:t>
            </a:r>
            <a:r>
              <a:rPr lang="en-US" altLang="zh-TW" dirty="0" smtClean="0"/>
              <a:t>out</a:t>
            </a:r>
          </a:p>
          <a:p>
            <a:pPr lvl="1" fontAlgn="t">
              <a:spcBef>
                <a:spcPts val="600"/>
              </a:spcBef>
            </a:pPr>
            <a:r>
              <a:rPr lang="zh-TW" altLang="en-US" dirty="0"/>
              <a:t>人臉影像辨識</a:t>
            </a:r>
            <a:r>
              <a:rPr lang="en-US" altLang="zh-TW" dirty="0"/>
              <a:t>-</a:t>
            </a:r>
            <a:r>
              <a:rPr lang="zh-TW" altLang="en-US" dirty="0"/>
              <a:t>每秒百萬資料</a:t>
            </a:r>
            <a:r>
              <a:rPr lang="zh-TW" altLang="en-US" dirty="0" smtClean="0"/>
              <a:t>點的移動</a:t>
            </a:r>
            <a:endParaRPr lang="en-US" altLang="zh-TW" dirty="0"/>
          </a:p>
          <a:p>
            <a:pPr fontAlgn="t">
              <a:spcBef>
                <a:spcPts val="600"/>
              </a:spcBef>
            </a:pPr>
            <a:r>
              <a:rPr lang="zh-TW" altLang="en-US" dirty="0" smtClean="0"/>
              <a:t>性</a:t>
            </a:r>
            <a:r>
              <a:rPr lang="zh-TW" altLang="en-US" dirty="0"/>
              <a:t>質多元 </a:t>
            </a:r>
            <a:r>
              <a:rPr lang="en-US" altLang="zh-TW" dirty="0"/>
              <a:t>variety: range of data types and </a:t>
            </a:r>
            <a:r>
              <a:rPr lang="en-US" altLang="zh-TW" dirty="0" smtClean="0"/>
              <a:t>sources</a:t>
            </a:r>
          </a:p>
          <a:p>
            <a:pPr lvl="1" fontAlgn="t">
              <a:spcBef>
                <a:spcPts val="600"/>
              </a:spcBef>
            </a:pPr>
            <a:r>
              <a:rPr lang="zh-TW" altLang="en-US" dirty="0" smtClean="0"/>
              <a:t>結合不同內外部來源</a:t>
            </a:r>
            <a:endParaRPr lang="en-US" altLang="zh-TW" dirty="0" smtClean="0"/>
          </a:p>
          <a:p>
            <a:pPr fontAlgn="t">
              <a:spcBef>
                <a:spcPts val="600"/>
              </a:spcBef>
            </a:pPr>
            <a:r>
              <a:rPr lang="zh-TW" altLang="en-US" dirty="0" smtClean="0"/>
              <a:t>資料正確性 </a:t>
            </a:r>
            <a:r>
              <a:rPr lang="en-US" altLang="zh-TW" dirty="0" smtClean="0"/>
              <a:t>veracity: uncertainty of data</a:t>
            </a:r>
          </a:p>
          <a:p>
            <a:pPr lvl="1" fontAlgn="t">
              <a:spcBef>
                <a:spcPts val="600"/>
              </a:spcBef>
            </a:pPr>
            <a:r>
              <a:rPr lang="zh-TW" altLang="en-US" dirty="0" smtClean="0"/>
              <a:t>爬蟲下來的資料內容正確性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906933"/>
              </p:ext>
            </p:extLst>
          </p:nvPr>
        </p:nvGraphicFramePr>
        <p:xfrm>
          <a:off x="8138042" y="2133599"/>
          <a:ext cx="2676167" cy="361109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5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單位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縮寫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Bit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 or 1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Bits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Kilobyte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Megabyte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Gigabyte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GB</a:t>
                      </a:r>
                      <a:endParaRPr lang="zh-TW" sz="16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Petabyte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Exabyte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Zettabyte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28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Yottabyte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YB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903963" y="235332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大數據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9003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>
              <a:spcBef>
                <a:spcPts val="1200"/>
              </a:spcBef>
            </a:pPr>
            <a:r>
              <a:rPr lang="zh-TW" altLang="en-US" dirty="0"/>
              <a:t>大數據的案例</a:t>
            </a:r>
            <a:r>
              <a:rPr lang="en-US" altLang="zh-TW" dirty="0"/>
              <a:t>:</a:t>
            </a:r>
            <a:r>
              <a:rPr lang="zh-TW" altLang="en-US" dirty="0" smtClean="0"/>
              <a:t>例</a:t>
            </a:r>
            <a:r>
              <a:rPr lang="en-US" altLang="zh-TW" dirty="0" smtClean="0"/>
              <a:t>1.</a:t>
            </a:r>
            <a:r>
              <a:rPr lang="zh-TW" altLang="en-US" dirty="0"/>
              <a:t>影像辨識分類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/>
              <a:t>量大 </a:t>
            </a:r>
            <a:r>
              <a:rPr lang="en-US" altLang="zh-TW" sz="3600" dirty="0"/>
              <a:t>volume: amount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萬張圖片超過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個大分類，共</a:t>
            </a:r>
            <a:r>
              <a:rPr lang="en-US" altLang="zh-TW" dirty="0" smtClean="0"/>
              <a:t>20-30TB</a:t>
            </a:r>
            <a:r>
              <a:rPr lang="zh-TW" altLang="en-US" dirty="0" smtClean="0"/>
              <a:t>的訓練資料。</a:t>
            </a:r>
            <a:endParaRPr lang="en-US" altLang="zh-TW" dirty="0" smtClean="0"/>
          </a:p>
          <a:p>
            <a:r>
              <a:rPr lang="zh-TW" altLang="en-US" dirty="0" smtClean="0"/>
              <a:t>訓練資料有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張訓練圖片，</a:t>
            </a:r>
            <a:r>
              <a:rPr lang="en-US" altLang="zh-TW" dirty="0" smtClean="0"/>
              <a:t>75</a:t>
            </a:r>
            <a:r>
              <a:rPr lang="zh-TW" altLang="en-US" dirty="0" smtClean="0"/>
              <a:t>張驗證圖片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57479" y="6336268"/>
            <a:ext cx="351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http://image-net.org/about-stats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79" y="3494993"/>
            <a:ext cx="6257202" cy="2146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224" y="2615684"/>
            <a:ext cx="38957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</a:t>
            </a:r>
            <a:r>
              <a:rPr lang="zh-TW" altLang="en-US" dirty="0" smtClean="0"/>
              <a:t>的案例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例</a:t>
            </a:r>
            <a:r>
              <a:rPr lang="en-US" altLang="zh-TW" dirty="0" smtClean="0"/>
              <a:t>2.</a:t>
            </a:r>
            <a:r>
              <a:rPr lang="zh-TW" altLang="en-US" dirty="0" smtClean="0"/>
              <a:t>人臉辨識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600" dirty="0" smtClean="0"/>
              <a:t>及時 </a:t>
            </a:r>
            <a:r>
              <a:rPr lang="en-US" altLang="zh-TW" sz="3600" dirty="0" smtClean="0"/>
              <a:t>velocity</a:t>
            </a:r>
            <a:r>
              <a:rPr lang="en-US" altLang="zh-TW" sz="3600" dirty="0"/>
              <a:t>: speed of data in and out</a:t>
            </a:r>
            <a:endParaRPr lang="zh-TW" altLang="en-US" dirty="0"/>
          </a:p>
        </p:txBody>
      </p:sp>
      <p:pic>
        <p:nvPicPr>
          <p:cNvPr id="5" name="8C860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3009" y="2109522"/>
            <a:ext cx="7362825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839256" y="6336268"/>
            <a:ext cx="480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https://github.com/ageitgey/face_recognition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14434" y="2030538"/>
            <a:ext cx="4147708" cy="2335007"/>
            <a:chOff x="314434" y="2030538"/>
            <a:chExt cx="4147708" cy="2335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768" y="2164080"/>
              <a:ext cx="3947040" cy="220146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1211" y="2052720"/>
              <a:ext cx="1510931" cy="201457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434" y="2030538"/>
              <a:ext cx="1563652" cy="2084869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52692" y="4304053"/>
            <a:ext cx="4109450" cy="2401547"/>
            <a:chOff x="352692" y="4304053"/>
            <a:chExt cx="4109450" cy="2401547"/>
          </a:xfrm>
        </p:grpSpPr>
        <p:grpSp>
          <p:nvGrpSpPr>
            <p:cNvPr id="24" name="Group 23"/>
            <p:cNvGrpSpPr/>
            <p:nvPr/>
          </p:nvGrpSpPr>
          <p:grpSpPr>
            <a:xfrm>
              <a:off x="352692" y="4304053"/>
              <a:ext cx="2758808" cy="2224299"/>
              <a:chOff x="352692" y="4304053"/>
              <a:chExt cx="2758808" cy="222429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9"/>
              <a:srcRect l="33879" r="34678"/>
              <a:stretch/>
            </p:blipFill>
            <p:spPr>
              <a:xfrm>
                <a:off x="1854201" y="4304053"/>
                <a:ext cx="1257299" cy="2224299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692" y="4554191"/>
                <a:ext cx="1539767" cy="18571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2951211" y="4787552"/>
              <a:ext cx="1510931" cy="1257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rgbClr val="3333FF"/>
                  </a:solidFill>
                </a:rPr>
                <a:t>這張圖片是</a:t>
              </a:r>
              <a:r>
                <a:rPr lang="en-US" altLang="zh-TW" dirty="0" smtClean="0">
                  <a:solidFill>
                    <a:srgbClr val="3333FF"/>
                  </a:solidFill>
                </a:rPr>
                <a:t>:</a:t>
              </a:r>
            </a:p>
            <a:p>
              <a:pPr algn="ctr"/>
              <a:r>
                <a:rPr lang="en-US" altLang="zh-TW" dirty="0" smtClean="0">
                  <a:solidFill>
                    <a:srgbClr val="3333FF"/>
                  </a:solidFill>
                </a:rPr>
                <a:t>Howard !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486" y="6457950"/>
              <a:ext cx="2952750" cy="247650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2028953" y="2781300"/>
            <a:ext cx="784224" cy="212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 smtClean="0">
                <a:solidFill>
                  <a:srgbClr val="FF0000"/>
                </a:solidFill>
              </a:rPr>
              <a:t>特徵</a:t>
            </a:r>
            <a:r>
              <a:rPr lang="zh-TW" altLang="en-US" sz="1050" dirty="0">
                <a:solidFill>
                  <a:srgbClr val="FF0000"/>
                </a:solidFill>
              </a:rPr>
              <a:t>描繪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28953" y="4982765"/>
            <a:ext cx="784224" cy="212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 smtClean="0">
                <a:solidFill>
                  <a:srgbClr val="FF0000"/>
                </a:solidFill>
              </a:rPr>
              <a:t>人像辨識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歡迎光臨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a typeface="標楷體" pitchFamily="65" charset="-120"/>
              </a:rPr>
              <a:t>請將手機關閉或改為震動</a:t>
            </a:r>
          </a:p>
          <a:p>
            <a:r>
              <a:rPr lang="zh-TW" altLang="en-US" dirty="0" smtClean="0">
                <a:ea typeface="標楷體" pitchFamily="65" charset="-120"/>
              </a:rPr>
              <a:t>完</a:t>
            </a:r>
            <a:r>
              <a:rPr lang="zh-TW" altLang="en-US" dirty="0">
                <a:ea typeface="標楷體" pitchFamily="65" charset="-120"/>
              </a:rPr>
              <a:t>整之講義電子</a:t>
            </a:r>
            <a:r>
              <a:rPr lang="zh-TW" altLang="en-US" dirty="0" smtClean="0">
                <a:ea typeface="標楷體" pitchFamily="65" charset="-120"/>
              </a:rPr>
              <a:t>檔與程式碼，</a:t>
            </a:r>
            <a:r>
              <a:rPr lang="zh-TW" altLang="en-US" dirty="0">
                <a:ea typeface="標楷體" pitchFamily="65" charset="-120"/>
              </a:rPr>
              <a:t>將</a:t>
            </a:r>
            <a:r>
              <a:rPr lang="zh-TW" altLang="en-US" dirty="0" smtClean="0">
                <a:ea typeface="標楷體" pitchFamily="65" charset="-120"/>
              </a:rPr>
              <a:t>於本次研</a:t>
            </a:r>
            <a:r>
              <a:rPr lang="zh-TW" altLang="en-US" dirty="0">
                <a:ea typeface="標楷體" pitchFamily="65" charset="-120"/>
              </a:rPr>
              <a:t>習</a:t>
            </a:r>
            <a:r>
              <a:rPr lang="zh-TW" altLang="en-US" dirty="0" smtClean="0">
                <a:ea typeface="標楷體" pitchFamily="65" charset="-120"/>
              </a:rPr>
              <a:t>後</a:t>
            </a:r>
            <a:r>
              <a:rPr lang="zh-TW" altLang="en-US" dirty="0">
                <a:ea typeface="標楷體" pitchFamily="65" charset="-120"/>
              </a:rPr>
              <a:t>提供</a:t>
            </a:r>
            <a:r>
              <a:rPr lang="zh-TW" altLang="en-US" dirty="0" smtClean="0">
                <a:ea typeface="標楷體" pitchFamily="65" charset="-120"/>
              </a:rPr>
              <a:t>給各位學員</a:t>
            </a:r>
            <a:endParaRPr lang="en-US" altLang="zh-TW" dirty="0" smtClean="0">
              <a:ea typeface="標楷體" pitchFamily="65" charset="-120"/>
            </a:endParaRPr>
          </a:p>
          <a:p>
            <a:r>
              <a:rPr lang="zh-TW" altLang="en-US" dirty="0" smtClean="0">
                <a:ea typeface="標楷體" pitchFamily="65" charset="-120"/>
              </a:rPr>
              <a:t>如果有</a:t>
            </a:r>
            <a:r>
              <a:rPr lang="en-US" altLang="zh-TW" dirty="0">
                <a:ea typeface="標楷體" pitchFamily="65" charset="-120"/>
              </a:rPr>
              <a:t>	</a:t>
            </a:r>
            <a:r>
              <a:rPr lang="zh-TW" altLang="en-US" dirty="0">
                <a:ea typeface="標楷體" pitchFamily="65" charset="-120"/>
              </a:rPr>
              <a:t> </a:t>
            </a:r>
            <a:r>
              <a:rPr lang="zh-TW" altLang="en-US" dirty="0" smtClean="0">
                <a:ea typeface="標楷體" pitchFamily="65" charset="-120"/>
              </a:rPr>
              <a:t>      字樣，代表會有程式實際操作</a:t>
            </a:r>
            <a:endParaRPr lang="zh-TW" altLang="en-US" dirty="0">
              <a:ea typeface="標楷體" pitchFamily="65" charset="-120"/>
            </a:endParaRPr>
          </a:p>
          <a:p>
            <a:r>
              <a:rPr lang="zh-TW" altLang="en-US" dirty="0" smtClean="0">
                <a:ea typeface="標楷體" pitchFamily="65" charset="-120"/>
              </a:rPr>
              <a:t>謝謝！預祝學習順利</a:t>
            </a:r>
            <a:r>
              <a:rPr lang="zh-TW" altLang="en-US" sz="2800" dirty="0" smtClean="0">
                <a:ea typeface="標楷體" pitchFamily="65" charset="-120"/>
              </a:rPr>
              <a:t> </a:t>
            </a:r>
            <a:r>
              <a:rPr lang="zh-TW" altLang="en-US" sz="2800" dirty="0" smtClean="0">
                <a:ea typeface="標楷體" pitchFamily="65" charset="-120"/>
                <a:sym typeface="Wingdings" pitchFamily="2" charset="2"/>
              </a:rPr>
              <a:t>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886009" y="2823572"/>
            <a:ext cx="1226478" cy="608946"/>
            <a:chOff x="2553658" y="3638396"/>
            <a:chExt cx="1320953" cy="578183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276" y="3638396"/>
              <a:ext cx="504335" cy="50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989619" cy="496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 smtClean="0"/>
                <a:t>D</a:t>
              </a:r>
              <a:r>
                <a:rPr lang="x-none" altLang="zh-TW" sz="2800" dirty="0" smtClean="0"/>
                <a:t>em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184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大數據的案例</a:t>
            </a:r>
            <a:r>
              <a:rPr lang="en-US" altLang="zh-TW" dirty="0"/>
              <a:t>:</a:t>
            </a:r>
            <a:r>
              <a:rPr lang="zh-TW" altLang="en-US" dirty="0" smtClean="0"/>
              <a:t>例</a:t>
            </a:r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/>
              <a:t>pdf</a:t>
            </a:r>
            <a:r>
              <a:rPr lang="zh-TW" altLang="en-US" dirty="0"/>
              <a:t>資料結合內部資料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/>
              <a:t>性質多元 </a:t>
            </a:r>
            <a:r>
              <a:rPr lang="en-US" altLang="zh-TW" sz="3600" dirty="0"/>
              <a:t>variety: range of data types and sources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4" y="2409824"/>
            <a:ext cx="4393875" cy="407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27" y="2409825"/>
            <a:ext cx="4597380" cy="407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730138" y="1864602"/>
            <a:ext cx="1706880" cy="4505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PDF</a:t>
            </a:r>
            <a:endParaRPr lang="zh-TW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78388" y="1864602"/>
            <a:ext cx="1706880" cy="4505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可分析用</a:t>
            </a:r>
            <a:r>
              <a:rPr lang="en-US" altLang="zh-TW" dirty="0" smtClean="0"/>
              <a:t>csv</a:t>
            </a:r>
            <a:endParaRPr lang="zh-TW" alt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660028" y="2089860"/>
            <a:ext cx="8953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大數據的案例</a:t>
            </a:r>
            <a:r>
              <a:rPr lang="en-US" altLang="zh-TW" dirty="0"/>
              <a:t>:</a:t>
            </a:r>
            <a:r>
              <a:rPr lang="zh-TW" altLang="en-US" dirty="0"/>
              <a:t>例</a:t>
            </a:r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pdf</a:t>
            </a:r>
            <a:r>
              <a:rPr lang="zh-TW" altLang="en-US" dirty="0"/>
              <a:t>資料結合內部資料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/>
              <a:t>資料正確性 </a:t>
            </a:r>
            <a:r>
              <a:rPr lang="en-US" altLang="zh-TW" sz="3600" dirty="0"/>
              <a:t>veracity: uncertainty of </a:t>
            </a:r>
            <a:r>
              <a:rPr lang="en-US" altLang="zh-TW" sz="3600" dirty="0" smtClean="0"/>
              <a:t>data</a:t>
            </a:r>
            <a:endParaRPr lang="zh-TW" alt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95645" y="3179736"/>
            <a:ext cx="7607173" cy="3068664"/>
            <a:chOff x="595645" y="2497487"/>
            <a:chExt cx="7607173" cy="30686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9362" y="2517238"/>
              <a:ext cx="3299772" cy="30489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45" y="2497487"/>
              <a:ext cx="3580157" cy="30686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ight Arrow 9"/>
            <p:cNvSpPr/>
            <p:nvPr/>
          </p:nvSpPr>
          <p:spPr>
            <a:xfrm>
              <a:off x="4224448" y="3908529"/>
              <a:ext cx="285038" cy="24658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7917780" y="3908529"/>
              <a:ext cx="285038" cy="24658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401021" y="2558265"/>
            <a:ext cx="1660678" cy="441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網頁資料</a:t>
            </a:r>
            <a:endParaRPr lang="zh-TW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388909" y="2558265"/>
            <a:ext cx="1660678" cy="441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Raw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64651" y="2558265"/>
            <a:ext cx="1800616" cy="4417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可用之分析資料</a:t>
            </a:r>
            <a:endParaRPr lang="zh-TW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867" y="3195121"/>
            <a:ext cx="3354864" cy="31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slidesharecdn.com/bim-01googledean-160516180952/95/largescale-deep-learning-for-building-intelligent-computer-systems-a-keynote-presentation-from-google-9-638.jpg?cb=14640129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25" y="1905000"/>
            <a:ext cx="8304457" cy="458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深度學習 </a:t>
            </a:r>
            <a:r>
              <a:rPr lang="en-US" altLang="zh-TW" dirty="0" smtClean="0"/>
              <a:t>(</a:t>
            </a:r>
            <a:r>
              <a:rPr lang="zh-TW" altLang="en-US" dirty="0" smtClean="0"/>
              <a:t>類神經網路學習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8903963" y="235332"/>
            <a:ext cx="3025034" cy="144106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大數據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Big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03963" y="224823"/>
            <a:ext cx="3025034" cy="144106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深度學習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Deep Learning</a:t>
            </a:r>
            <a:endParaRPr lang="zh-TW" altLang="en-US" sz="24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09277" y="2017713"/>
            <a:ext cx="8202083" cy="4114800"/>
          </a:xfrm>
        </p:spPr>
        <p:txBody>
          <a:bodyPr/>
          <a:lstStyle/>
          <a:p>
            <a:r>
              <a:rPr lang="zh-TW" altLang="en-US" dirty="0" smtClean="0"/>
              <a:t>特質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模仿人類神經運作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多類神經架構模型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可模仿人類聽、說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、讀、寫</a:t>
            </a:r>
            <a:endParaRPr lang="en-US" altLang="zh-TW" dirty="0" smtClean="0"/>
          </a:p>
          <a:p>
            <a:r>
              <a:rPr lang="zh-TW" altLang="en-US" dirty="0" smtClean="0"/>
              <a:t>主流語言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</a:t>
            </a:r>
          </a:p>
          <a:p>
            <a:pPr lvl="1"/>
            <a:r>
              <a:rPr lang="en-US" altLang="zh-TW" dirty="0" smtClean="0"/>
              <a:t>R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859220" y="6515881"/>
            <a:ext cx="85572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65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深度學習的商</a:t>
            </a:r>
            <a:r>
              <a:rPr lang="zh-TW" altLang="en-US" dirty="0"/>
              <a:t>業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43" y="2462197"/>
            <a:ext cx="5403986" cy="3895897"/>
          </a:xfrm>
          <a:prstGeom prst="rect">
            <a:avLst/>
          </a:prstGeom>
        </p:spPr>
      </p:pic>
      <p:pic>
        <p:nvPicPr>
          <p:cNvPr id="2050" name="Picture 2" descr="https://1.bp.blogspot.com/-gmCkHgRKbp0/V-L9sTZuevI/AAAAAAAABPE/0Im_E8pWqGoS3eC90DpYHS17vuFgLBh5gCLcB/s1600/Caption3c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2" y="2462197"/>
            <a:ext cx="5970723" cy="389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58472" y="6443990"/>
            <a:ext cx="8054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https://research.googleblog.com/2016/09/show-and-tell-image-captioning-open.html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2513" y="1925784"/>
            <a:ext cx="1706880" cy="4505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看圖說故事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8411211" y="1925784"/>
            <a:ext cx="1706880" cy="4505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影像辨別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1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深度學習基本概念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81" b="12937"/>
          <a:stretch/>
        </p:blipFill>
        <p:spPr>
          <a:xfrm>
            <a:off x="2642235" y="1891183"/>
            <a:ext cx="7746365" cy="4585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67623" y="6519794"/>
            <a:ext cx="4660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http://speech.ee.ntu.edu.tw/~tlkagk/courses_ML17.html</a:t>
            </a:r>
          </a:p>
        </p:txBody>
      </p:sp>
    </p:spTree>
    <p:extLst>
      <p:ext uri="{BB962C8B-B14F-4D97-AF65-F5344CB8AC3E}">
        <p14:creationId xmlns:p14="http://schemas.microsoft.com/office/powerpoint/2010/main" val="15830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深度學習的步驟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3799" y="1823151"/>
            <a:ext cx="7886700" cy="491884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聽：</a:t>
            </a:r>
            <a:r>
              <a:rPr lang="en-US" altLang="zh-TW" dirty="0" smtClean="0"/>
              <a:t>Speech </a:t>
            </a:r>
            <a:r>
              <a:rPr lang="en-US" altLang="zh-TW" dirty="0"/>
              <a:t>Recognition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讀：</a:t>
            </a:r>
            <a:r>
              <a:rPr lang="en-US" altLang="zh-TW" dirty="0" smtClean="0"/>
              <a:t>Image </a:t>
            </a:r>
            <a:r>
              <a:rPr lang="en-US" altLang="zh-TW" dirty="0"/>
              <a:t>Recognition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寫</a:t>
            </a:r>
            <a:r>
              <a:rPr lang="zh-TW" altLang="en-US" dirty="0" smtClean="0"/>
              <a:t>：</a:t>
            </a:r>
            <a:r>
              <a:rPr lang="en-US" altLang="zh-TW" dirty="0" smtClean="0"/>
              <a:t>Playing </a:t>
            </a:r>
            <a:r>
              <a:rPr lang="en-US" altLang="zh-TW" dirty="0"/>
              <a:t>Go</a:t>
            </a:r>
          </a:p>
          <a:p>
            <a:endParaRPr lang="en-US" altLang="zh-TW" dirty="0"/>
          </a:p>
          <a:p>
            <a:r>
              <a:rPr lang="zh-TW" altLang="en-US" dirty="0" smtClean="0"/>
              <a:t>說：</a:t>
            </a:r>
            <a:r>
              <a:rPr lang="en-US" altLang="zh-TW" dirty="0" smtClean="0"/>
              <a:t>Dialogue </a:t>
            </a:r>
            <a:r>
              <a:rPr lang="en-US" altLang="zh-TW" dirty="0"/>
              <a:t>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3387058" y="239052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058" y="239052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4139463" y="346283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9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463" y="346283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4187581" y="467024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0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581" y="467024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4827946" y="5774718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946" y="5774718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962163" y="3431414"/>
            <a:ext cx="947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209758" y="2359342"/>
            <a:ext cx="258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010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775624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67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80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4837124" y="6194767"/>
            <a:ext cx="350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005091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06" y="3317880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794442" y="4874165"/>
            <a:ext cx="244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684323" y="6550223"/>
            <a:ext cx="4660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http://speech.ee.ntu.edu.tw/~tlkagk/courses_ML17.html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73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深度學習的步驟</a:t>
            </a:r>
          </a:p>
        </p:txBody>
      </p:sp>
      <p:sp>
        <p:nvSpPr>
          <p:cNvPr id="6" name="圓柱 5"/>
          <p:cNvSpPr/>
          <p:nvPr/>
        </p:nvSpPr>
        <p:spPr>
          <a:xfrm>
            <a:off x="2519681" y="2034600"/>
            <a:ext cx="1729216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set of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Neural networks</a:t>
            </a:r>
            <a:endParaRPr lang="zh-TW" altLang="en-US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063922" y="4008948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9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4008948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4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5297978" y="3975385"/>
            <a:ext cx="9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3063922" y="5401550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0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922" y="5401550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5297978" y="5367987"/>
            <a:ext cx="99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4702" y="5084044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6615114" y="4008439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1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4008439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8775526" y="3975385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6615114" y="5402264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2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4" y="5402264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8862318" y="5367987"/>
            <a:ext cx="135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042" y="5084044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344745" y="2016680"/>
            <a:ext cx="173093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NN 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93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684701" y="6509272"/>
            <a:ext cx="4660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http://speech.ee.ntu.edu.tw/~tlkagk/courses_ML17.html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0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深度學習基本概念</a:t>
            </a:r>
          </a:p>
        </p:txBody>
      </p:sp>
      <p:sp>
        <p:nvSpPr>
          <p:cNvPr id="6" name="圓柱 5"/>
          <p:cNvSpPr/>
          <p:nvPr/>
        </p:nvSpPr>
        <p:spPr>
          <a:xfrm>
            <a:off x="2415921" y="2034600"/>
            <a:ext cx="183297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set of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Neural </a:t>
            </a:r>
            <a:r>
              <a:rPr lang="en-US" altLang="zh-TW" dirty="0"/>
              <a:t>networks</a:t>
            </a:r>
            <a:endParaRPr lang="zh-TW" altLang="en-US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344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0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6696838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81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892800" y="21213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23434" y="1882371"/>
            <a:ext cx="183817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NN 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2" y="5215693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1" y="3661531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774165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543455" y="2789378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6600620" y="598718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342" y="4912097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3904" y="4912097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211679" y="6004548"/>
            <a:ext cx="91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394093" y="5967304"/>
            <a:ext cx="97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6164" y="4923917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495073" y="5167661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4421982" y="5963530"/>
            <a:ext cx="2520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4447907" y="4760115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Rectangle 29"/>
          <p:cNvSpPr/>
          <p:nvPr/>
        </p:nvSpPr>
        <p:spPr>
          <a:xfrm>
            <a:off x="4667623" y="6519794"/>
            <a:ext cx="4660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http://speech.ee.ntu.edu.tw/~tlkagk/courses_ML17.html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9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變數重要性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E37D-C542-4E6F-A33F-0347DA193C97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8903963" y="235332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大數據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Big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03963" y="224823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深度學習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Deep Learning</a:t>
            </a:r>
            <a:endParaRPr lang="zh-TW" altLang="en-US" sz="24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09277" y="2017713"/>
            <a:ext cx="4026323" cy="4114800"/>
          </a:xfrm>
        </p:spPr>
        <p:txBody>
          <a:bodyPr/>
          <a:lstStyle/>
          <a:p>
            <a:r>
              <a:rPr lang="zh-TW" altLang="en-US" dirty="0" smtClean="0"/>
              <a:t>特質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透過演算法</a:t>
            </a:r>
            <a:r>
              <a:rPr lang="en-US" altLang="zh-TW" dirty="0" smtClean="0"/>
              <a:t>(DL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找出最重要的變數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讓決策者知道哪些是影響消費者決定購買商品的變數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可藉由不同演算法進行集體驗證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859220" y="6515881"/>
            <a:ext cx="85572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https://www.analyticsvidhya.com/blog/2017/04/comparison-between-deep-learning-machine-learning/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903963" y="189117"/>
            <a:ext cx="3025034" cy="144106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變數重要性</a:t>
            </a:r>
            <a:endParaRPr lang="en-US" altLang="zh-TW" sz="2400" b="1" dirty="0" smtClean="0"/>
          </a:p>
          <a:p>
            <a:pPr algn="ctr"/>
            <a:r>
              <a:rPr lang="en-US" altLang="zh-TW" sz="2400" b="1" dirty="0" smtClean="0"/>
              <a:t>Feature </a:t>
            </a:r>
            <a:r>
              <a:rPr lang="en-US" altLang="zh-TW" sz="2400" b="1" dirty="0"/>
              <a:t>importance </a:t>
            </a:r>
            <a:r>
              <a:rPr lang="en-US" altLang="zh-TW" sz="2400" b="1" dirty="0" smtClean="0"/>
              <a:t>discovery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47995" y="2110757"/>
            <a:ext cx="6238350" cy="41954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8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資料集</a:t>
            </a:r>
            <a:endParaRPr lang="zh-TW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662588"/>
          </a:xfrm>
        </p:spPr>
        <p:txBody>
          <a:bodyPr/>
          <a:lstStyle/>
          <a:p>
            <a:r>
              <a:rPr lang="en-US" altLang="zh-TW" sz="2000" dirty="0"/>
              <a:t>MDS</a:t>
            </a:r>
            <a:r>
              <a:rPr lang="zh-TW" altLang="en-US" sz="2000" dirty="0"/>
              <a:t>讀書會</a:t>
            </a:r>
            <a:r>
              <a:rPr lang="en-US" altLang="zh-TW" sz="2000" dirty="0"/>
              <a:t>06-</a:t>
            </a:r>
            <a:r>
              <a:rPr lang="zh-TW" altLang="en-US" sz="2000" dirty="0"/>
              <a:t>實作</a:t>
            </a:r>
            <a:r>
              <a:rPr lang="en-US" altLang="zh-TW" sz="2000" dirty="0"/>
              <a:t>(6)</a:t>
            </a:r>
            <a:r>
              <a:rPr lang="zh-TW" altLang="en-US" sz="2000" dirty="0"/>
              <a:t>：建模</a:t>
            </a:r>
            <a:r>
              <a:rPr lang="en-US" altLang="zh-TW" sz="2000" dirty="0"/>
              <a:t>_</a:t>
            </a:r>
            <a:r>
              <a:rPr lang="zh-TW" altLang="en-US" sz="2000" dirty="0"/>
              <a:t>資料檔</a:t>
            </a:r>
            <a:r>
              <a:rPr lang="en-US" altLang="zh-TW" sz="2000" dirty="0"/>
              <a:t>_customer </a:t>
            </a:r>
            <a:r>
              <a:rPr lang="en-US" altLang="zh-TW" sz="2000" dirty="0" smtClean="0"/>
              <a:t>turnover.csv</a:t>
            </a:r>
          </a:p>
          <a:p>
            <a:r>
              <a:rPr lang="zh-TW" altLang="en-US" sz="2000" dirty="0" smtClean="0"/>
              <a:t>希望</a:t>
            </a:r>
            <a:r>
              <a:rPr lang="en-US" altLang="zh-TW" sz="2000" dirty="0" smtClean="0"/>
              <a:t>Specificity</a:t>
            </a:r>
            <a:r>
              <a:rPr lang="zh-TW" altLang="en-US" sz="2000" dirty="0" smtClean="0"/>
              <a:t>大，</a:t>
            </a:r>
            <a:r>
              <a:rPr lang="en-US" altLang="zh-TW" sz="2000" dirty="0" smtClean="0"/>
              <a:t>Y</a:t>
            </a:r>
            <a:r>
              <a:rPr lang="zh-TW" altLang="en-US" sz="2000" dirty="0" smtClean="0"/>
              <a:t>判斷成</a:t>
            </a:r>
            <a:r>
              <a:rPr lang="en-US" altLang="zh-TW" sz="2000" dirty="0" smtClean="0"/>
              <a:t>N</a:t>
            </a:r>
            <a:r>
              <a:rPr lang="zh-TW" altLang="en-US" sz="2000" dirty="0" smtClean="0"/>
              <a:t>的比率小</a:t>
            </a:r>
            <a:endParaRPr lang="zh-TW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4693" y="2116735"/>
            <a:ext cx="10350500" cy="4035621"/>
            <a:chOff x="982135" y="2154835"/>
            <a:chExt cx="10350500" cy="40356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135" y="3067551"/>
              <a:ext cx="10203128" cy="31229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Left Brace 6"/>
            <p:cNvSpPr/>
            <p:nvPr/>
          </p:nvSpPr>
          <p:spPr>
            <a:xfrm rot="5400000">
              <a:off x="7059880" y="-510937"/>
              <a:ext cx="390525" cy="6766455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+mj-e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53349" y="2410624"/>
              <a:ext cx="528468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400" kern="0" dirty="0" smtClean="0">
                  <a:latin typeface="+mj-lt"/>
                  <a:ea typeface="+mj-ea"/>
                </a:rPr>
                <a:t>I.V.</a:t>
              </a:r>
              <a:endParaRPr lang="zh-TW" altLang="en-US" sz="1400" dirty="0">
                <a:latin typeface="+mj-lt"/>
                <a:ea typeface="+mj-ea"/>
              </a:endParaRPr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10759945" y="2642236"/>
              <a:ext cx="390525" cy="460110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  <a:ea typeface="+mj-e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25153" y="2410624"/>
              <a:ext cx="607482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1400" kern="0" dirty="0">
                  <a:latin typeface="+mj-lt"/>
                  <a:ea typeface="+mj-ea"/>
                </a:rPr>
                <a:t>D</a:t>
              </a:r>
              <a:r>
                <a:rPr lang="en-US" altLang="zh-TW" sz="1400" kern="0" dirty="0" smtClean="0">
                  <a:latin typeface="+mj-lt"/>
                  <a:ea typeface="+mj-ea"/>
                </a:rPr>
                <a:t>.V.</a:t>
              </a:r>
              <a:endParaRPr lang="zh-TW" altLang="en-US" sz="1400" dirty="0">
                <a:latin typeface="+mj-lt"/>
                <a:ea typeface="+mj-e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2340" y="2154835"/>
              <a:ext cx="542290" cy="3077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TW" altLang="en-US" sz="1400" kern="0" dirty="0" smtClean="0">
                  <a:latin typeface="+mj-lt"/>
                  <a:ea typeface="+mj-ea"/>
                </a:rPr>
                <a:t>預測</a:t>
              </a:r>
              <a:endParaRPr lang="zh-TW" altLang="en-US" sz="1400" dirty="0">
                <a:latin typeface="+mj-lt"/>
                <a:ea typeface="+mj-ea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8299452" y="2476500"/>
            <a:ext cx="2850885" cy="162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8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主講人簡</a:t>
            </a:r>
            <a:r>
              <a:rPr lang="zh-TW" altLang="en-US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歷：鍾皓軒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dirty="0" smtClean="0"/>
              <a:t>臺科大林孟彥老師口碑團隊研究員</a:t>
            </a:r>
            <a:endParaRPr lang="en-US" altLang="zh-TW" dirty="0" smtClean="0"/>
          </a:p>
          <a:p>
            <a:pPr>
              <a:spcBef>
                <a:spcPts val="1200"/>
              </a:spcBef>
            </a:pPr>
            <a:r>
              <a:rPr lang="zh-TW" altLang="en-US" dirty="0" smtClean="0"/>
              <a:t>臺灣行銷研究公司－共同創辦人兼</a:t>
            </a:r>
            <a:r>
              <a:rPr lang="zh-TW" altLang="en-US" dirty="0"/>
              <a:t>資料科學研</a:t>
            </a:r>
            <a:r>
              <a:rPr lang="zh-TW" altLang="en-US" dirty="0" smtClean="0"/>
              <a:t>究員</a:t>
            </a:r>
            <a:r>
              <a:rPr lang="en-US" altLang="zh-TW" dirty="0" smtClean="0"/>
              <a:t>(</a:t>
            </a:r>
            <a:r>
              <a:rPr lang="zh-TW" altLang="en-US" dirty="0" smtClean="0"/>
              <a:t>爬蟲</a:t>
            </a:r>
            <a:r>
              <a:rPr lang="en-US" altLang="zh-TW" dirty="0" smtClean="0"/>
              <a:t>+</a:t>
            </a:r>
            <a:r>
              <a:rPr lang="zh-TW" altLang="en-US" dirty="0" smtClean="0"/>
              <a:t>自然語言分析</a:t>
            </a:r>
            <a:r>
              <a:rPr lang="en-US" altLang="zh-TW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zh-TW" altLang="en-US" dirty="0" smtClean="0"/>
              <a:t>技術教學坊：臺科大口碑團隊</a:t>
            </a:r>
            <a:r>
              <a:rPr lang="en-US" altLang="zh-TW" dirty="0" smtClean="0"/>
              <a:t>DS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Workshop</a:t>
            </a:r>
            <a:r>
              <a:rPr lang="zh-TW" altLang="en-US" dirty="0" smtClean="0"/>
              <a:t>、臺科大</a:t>
            </a:r>
            <a:r>
              <a:rPr lang="en-US" altLang="zh-TW" dirty="0" smtClean="0"/>
              <a:t>MDS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Workshop</a:t>
            </a:r>
          </a:p>
          <a:p>
            <a:pPr>
              <a:spcBef>
                <a:spcPts val="1200"/>
              </a:spcBef>
            </a:pPr>
            <a:r>
              <a:rPr lang="zh-TW" altLang="en-US" dirty="0" smtClean="0"/>
              <a:t>常用工具：</a:t>
            </a:r>
            <a:r>
              <a:rPr lang="en-US" altLang="zh-TW" dirty="0" smtClean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 Excel </a:t>
            </a:r>
          </a:p>
          <a:p>
            <a:pPr>
              <a:spcBef>
                <a:spcPts val="1200"/>
              </a:spcBef>
            </a:pPr>
            <a:r>
              <a:rPr lang="zh-TW" altLang="en-US" dirty="0" smtClean="0"/>
              <a:t>專案經驗：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臺灣知識庫人資資料分析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消費者心目中理想品牌資料分析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證交所雲平台市調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5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資料科學</a:t>
            </a:r>
            <a:r>
              <a:rPr lang="en-US" altLang="zh-TW" dirty="0" smtClean="0">
                <a:solidFill>
                  <a:srgbClr val="3333FF"/>
                </a:solidFill>
              </a:rPr>
              <a:t>1.0</a:t>
            </a:r>
            <a:r>
              <a:rPr lang="zh-TW" altLang="en-US" dirty="0" smtClean="0">
                <a:solidFill>
                  <a:srgbClr val="3333FF"/>
                </a:solidFill>
              </a:rPr>
              <a:t> 到 </a:t>
            </a:r>
            <a:r>
              <a:rPr lang="en-US" altLang="zh-TW" dirty="0" smtClean="0">
                <a:solidFill>
                  <a:srgbClr val="3333FF"/>
                </a:solidFill>
              </a:rPr>
              <a:t>3.0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現今資料科學的三大趨勢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文字探勘實作演示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>
                <a:solidFill>
                  <a:srgbClr val="3333FF"/>
                </a:solidFill>
              </a:rPr>
              <a:t>處處留心皆資料，落花水面皆金礦</a:t>
            </a:r>
            <a:endParaRPr lang="en-US" altLang="zh-TW" dirty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自然語言預測分析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深度學習</a:t>
            </a:r>
            <a:r>
              <a:rPr lang="zh-TW" altLang="en-US" dirty="0">
                <a:solidFill>
                  <a:srgbClr val="3333FF"/>
                </a:solidFill>
              </a:rPr>
              <a:t>的</a:t>
            </a:r>
            <a:r>
              <a:rPr lang="zh-TW" altLang="en-US" dirty="0" smtClean="0">
                <a:solidFill>
                  <a:srgbClr val="3333FF"/>
                </a:solidFill>
              </a:rPr>
              <a:t>推薦系統核心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聊天機器人</a:t>
            </a:r>
            <a:endParaRPr lang="en-US" altLang="zh-TW" dirty="0" smtClean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/>
              <a:t>軟體介紹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為什麼選擇開放軟體</a:t>
            </a:r>
            <a:r>
              <a:rPr lang="en-US" altLang="zh-TW" kern="0" dirty="0" smtClean="0"/>
              <a:t>?</a:t>
            </a:r>
          </a:p>
          <a:p>
            <a:pPr lvl="1"/>
            <a:r>
              <a:rPr lang="zh-TW" altLang="en-US" kern="0" dirty="0"/>
              <a:t>付</a:t>
            </a:r>
            <a:r>
              <a:rPr lang="zh-TW" altLang="en-US" kern="0" dirty="0" smtClean="0"/>
              <a:t>費與開放軟體比較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開放軟體</a:t>
            </a:r>
            <a:r>
              <a:rPr lang="zh-TW" altLang="en-US" kern="0" dirty="0"/>
              <a:t>工</a:t>
            </a:r>
            <a:r>
              <a:rPr lang="zh-TW" altLang="en-US" kern="0" dirty="0" smtClean="0"/>
              <a:t>作機會</a:t>
            </a:r>
            <a:endParaRPr lang="en-US" altLang="zh-TW" kern="0" dirty="0" smtClean="0"/>
          </a:p>
          <a:p>
            <a:r>
              <a:rPr lang="zh-TW" altLang="en-US" kern="0" dirty="0" smtClean="0"/>
              <a:t>教學建議</a:t>
            </a:r>
            <a:endParaRPr lang="zh-TW" alt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83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109465"/>
          </a:xfrm>
        </p:spPr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 smtClean="0"/>
              <a:t>動態爬蟲</a:t>
            </a:r>
            <a:r>
              <a:rPr lang="en-US" altLang="zh-TW" sz="3600" dirty="0" err="1" smtClean="0"/>
              <a:t>youtube</a:t>
            </a:r>
            <a:r>
              <a:rPr lang="en-US" altLang="zh-TW" sz="3600" dirty="0" smtClean="0"/>
              <a:t> demo</a:t>
            </a:r>
            <a:endParaRPr lang="zh-TW" alt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Content Placeholder 5" descr="Picture1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180" y="1390015"/>
            <a:ext cx="9545320" cy="533019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4000" dirty="0" smtClean="0"/>
              <a:t>live demo</a:t>
            </a:r>
            <a:r>
              <a:rPr lang="zh-TW" altLang="en-US" sz="4000" dirty="0" smtClean="0"/>
              <a:t> 鉅亨網股市爬蟲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32</a:t>
            </a:fld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312777" y="2406830"/>
            <a:ext cx="5726742" cy="2700259"/>
            <a:chOff x="2553658" y="3235523"/>
            <a:chExt cx="5726742" cy="2700259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10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5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000" dirty="0"/>
              <a:t>文</a:t>
            </a:r>
            <a:r>
              <a:rPr lang="zh-TW" altLang="en-US" sz="4000" dirty="0" smtClean="0"/>
              <a:t>字圖片都可以爬，影片呢</a:t>
            </a:r>
            <a:r>
              <a:rPr lang="en-US" altLang="zh-TW" sz="4000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12777" y="2406830"/>
            <a:ext cx="5726742" cy="2700259"/>
            <a:chOff x="2553658" y="3235523"/>
            <a:chExt cx="5726742" cy="2700259"/>
          </a:xfrm>
        </p:grpSpPr>
        <p:pic>
          <p:nvPicPr>
            <p:cNvPr id="10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9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</a:t>
            </a:r>
            <a:r>
              <a:rPr lang="zh-TW" altLang="en-US" dirty="0"/>
              <a:t>然語言預測分</a:t>
            </a:r>
            <a:r>
              <a:rPr lang="zh-TW" altLang="en-US" dirty="0" smtClean="0"/>
              <a:t>析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9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12777" y="2406830"/>
            <a:ext cx="5726742" cy="2700259"/>
            <a:chOff x="2553658" y="3235523"/>
            <a:chExt cx="5726742" cy="2700259"/>
          </a:xfrm>
        </p:grpSpPr>
        <p:pic>
          <p:nvPicPr>
            <p:cNvPr id="12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7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深度學習的推薦系統核</a:t>
            </a:r>
            <a:r>
              <a:rPr lang="zh-TW" altLang="en-US" dirty="0" smtClean="0"/>
              <a:t>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600" dirty="0" smtClean="0"/>
              <a:t>資料集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股票投資人投資組合與獲利分數</a:t>
            </a:r>
            <a:endParaRPr lang="en-US" altLang="zh-TW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252095" y="3109702"/>
          <a:ext cx="4281204" cy="18542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698205">
                  <a:extLst>
                    <a:ext uri="{9D8B030D-6E8A-4147-A177-3AD203B41FA5}">
                      <a16:colId xmlns:a16="http://schemas.microsoft.com/office/drawing/2014/main" val="3003460352"/>
                    </a:ext>
                  </a:extLst>
                </a:gridCol>
                <a:gridCol w="955844">
                  <a:extLst>
                    <a:ext uri="{9D8B030D-6E8A-4147-A177-3AD203B41FA5}">
                      <a16:colId xmlns:a16="http://schemas.microsoft.com/office/drawing/2014/main" val="1224744659"/>
                    </a:ext>
                  </a:extLst>
                </a:gridCol>
                <a:gridCol w="914674">
                  <a:extLst>
                    <a:ext uri="{9D8B030D-6E8A-4147-A177-3AD203B41FA5}">
                      <a16:colId xmlns:a16="http://schemas.microsoft.com/office/drawing/2014/main" val="3510634724"/>
                    </a:ext>
                  </a:extLst>
                </a:gridCol>
                <a:gridCol w="875256">
                  <a:extLst>
                    <a:ext uri="{9D8B030D-6E8A-4147-A177-3AD203B41FA5}">
                      <a16:colId xmlns:a16="http://schemas.microsoft.com/office/drawing/2014/main" val="374411407"/>
                    </a:ext>
                  </a:extLst>
                </a:gridCol>
                <a:gridCol w="837225">
                  <a:extLst>
                    <a:ext uri="{9D8B030D-6E8A-4147-A177-3AD203B41FA5}">
                      <a16:colId xmlns:a16="http://schemas.microsoft.com/office/drawing/2014/main" val="1799697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B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C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D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ID01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1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42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ID03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31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ID04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302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89770" y="5075516"/>
            <a:ext cx="615553" cy="3440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…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2981" y="5364990"/>
            <a:ext cx="205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943 users in total</a:t>
            </a:r>
            <a:endParaRPr lang="zh-TW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9505455" y="3864786"/>
            <a:ext cx="615553" cy="3440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…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5247" y="3866604"/>
            <a:ext cx="190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1682 types of </a:t>
            </a:r>
            <a:r>
              <a:rPr lang="en-US" altLang="zh-TW" dirty="0" smtClean="0">
                <a:latin typeface="+mj-lt"/>
              </a:rPr>
              <a:t>prod </a:t>
            </a:r>
            <a:r>
              <a:rPr lang="en-US" altLang="zh-TW" dirty="0">
                <a:latin typeface="+mj-lt"/>
              </a:rPr>
              <a:t>in total</a:t>
            </a:r>
            <a:endParaRPr lang="zh-TW" altLang="en-US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144000" y="2949666"/>
            <a:ext cx="841247" cy="66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70847" y="2206906"/>
            <a:ext cx="301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Ratings</a:t>
            </a:r>
          </a:p>
          <a:p>
            <a:r>
              <a:rPr lang="en-US" altLang="zh-TW" dirty="0" smtClean="0">
                <a:latin typeface="+mj-lt"/>
              </a:rPr>
              <a:t>(max=5; min=1; none=0)</a:t>
            </a:r>
            <a:endParaRPr lang="zh-TW" altLang="en-US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46" y="2734498"/>
            <a:ext cx="2127870" cy="29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16646" y="234784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ID</a:t>
            </a:r>
            <a:endParaRPr lang="zh-TW" altLang="en-US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4375" y="234784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j-lt"/>
              </a:rPr>
              <a:t>prod</a:t>
            </a:r>
            <a:endParaRPr lang="zh-TW" altLang="en-US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2104" y="234784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+mj-lt"/>
              </a:rPr>
              <a:t>ratings</a:t>
            </a:r>
            <a:endParaRPr lang="zh-TW" altLang="en-US" dirty="0">
              <a:latin typeface="+mj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029046" y="4019550"/>
            <a:ext cx="1100377" cy="17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47590" y="1972673"/>
            <a:ext cx="2065981" cy="3751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+mj-lt"/>
              </a:rPr>
              <a:t>Dataset</a:t>
            </a:r>
            <a:endParaRPr lang="zh-TW" altLang="en-US" dirty="0">
              <a:latin typeface="+mj-lt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3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893" y="201475"/>
            <a:ext cx="10771715" cy="1462087"/>
          </a:xfrm>
        </p:spPr>
        <p:txBody>
          <a:bodyPr/>
          <a:lstStyle/>
          <a:p>
            <a:r>
              <a:rPr lang="zh-TW" altLang="en-US" dirty="0"/>
              <a:t>深度學習的推薦系統核</a:t>
            </a:r>
            <a:r>
              <a:rPr lang="zh-TW" altLang="en-US" dirty="0" smtClean="0"/>
              <a:t>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600" dirty="0" smtClean="0"/>
              <a:t>採用</a:t>
            </a:r>
            <a:r>
              <a:rPr lang="en-US" altLang="zh-TW" sz="3600" dirty="0" err="1" smtClean="0"/>
              <a:t>AutoEncoder</a:t>
            </a:r>
            <a:r>
              <a:rPr lang="zh-TW" altLang="en-US" sz="3600" dirty="0" smtClean="0"/>
              <a:t>建構核心</a:t>
            </a:r>
            <a:endParaRPr lang="zh-TW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83608" y="3912590"/>
            <a:ext cx="190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1682 types of </a:t>
            </a:r>
            <a:r>
              <a:rPr lang="en-US" altLang="zh-TW" dirty="0" err="1">
                <a:latin typeface="+mj-lt"/>
              </a:rPr>
              <a:t>portf</a:t>
            </a:r>
            <a:r>
              <a:rPr lang="en-US" altLang="zh-TW" dirty="0">
                <a:latin typeface="+mj-lt"/>
              </a:rPr>
              <a:t> in total</a:t>
            </a:r>
            <a:endParaRPr lang="zh-TW" altLang="en-US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7216" y="3912590"/>
            <a:ext cx="190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1682 types of </a:t>
            </a:r>
            <a:r>
              <a:rPr lang="en-US" altLang="zh-TW" dirty="0" err="1">
                <a:latin typeface="+mj-lt"/>
              </a:rPr>
              <a:t>portf</a:t>
            </a:r>
            <a:r>
              <a:rPr lang="en-US" altLang="zh-TW" dirty="0">
                <a:latin typeface="+mj-lt"/>
              </a:rPr>
              <a:t> in total</a:t>
            </a:r>
            <a:endParaRPr lang="zh-TW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867" y="2492707"/>
            <a:ext cx="325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Activation function=Sigmoid</a:t>
            </a:r>
            <a:endParaRPr lang="zh-TW" alt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62131" y="2842788"/>
            <a:ext cx="4925085" cy="3289725"/>
            <a:chOff x="3032911" y="2842788"/>
            <a:chExt cx="4925085" cy="3289725"/>
          </a:xfrm>
        </p:grpSpPr>
        <p:pic>
          <p:nvPicPr>
            <p:cNvPr id="4" name="Picture 2" descr="Image result for AutoEncode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7" t="8388" r="37773"/>
            <a:stretch/>
          </p:blipFill>
          <p:spPr bwMode="auto">
            <a:xfrm>
              <a:off x="3032911" y="2842788"/>
              <a:ext cx="4925085" cy="328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0646" y="5400782"/>
              <a:ext cx="3032003" cy="6953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374786" y="5724096"/>
            <a:ext cx="1163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+mj-lt"/>
              </a:rPr>
              <a:t>Neurons=20</a:t>
            </a:r>
            <a:endParaRPr lang="zh-TW" alt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56440" y="5141702"/>
            <a:ext cx="0" cy="518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39443" y="5728776"/>
            <a:ext cx="1163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+mj-lt"/>
              </a:rPr>
              <a:t>Neurons=10</a:t>
            </a:r>
            <a:endParaRPr lang="zh-TW" altLang="en-US" sz="14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021097" y="4800600"/>
            <a:ext cx="0" cy="8639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93642" y="5728776"/>
            <a:ext cx="1163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+mj-lt"/>
              </a:rPr>
              <a:t>Neurons=20</a:t>
            </a:r>
            <a:endParaRPr lang="zh-TW" altLang="en-US" sz="1400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401712" y="3299201"/>
            <a:ext cx="0" cy="6805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747826" y="2775326"/>
            <a:ext cx="2218098" cy="523875"/>
            <a:chOff x="9236422" y="3005512"/>
            <a:chExt cx="2218098" cy="523875"/>
          </a:xfrm>
        </p:grpSpPr>
        <p:sp>
          <p:nvSpPr>
            <p:cNvPr id="7" name="TextBox 6"/>
            <p:cNvSpPr txBox="1"/>
            <p:nvPr/>
          </p:nvSpPr>
          <p:spPr>
            <a:xfrm>
              <a:off x="9236422" y="3098172"/>
              <a:ext cx="1564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+mj-lt"/>
                </a:rPr>
                <a:t>Loss function</a:t>
              </a:r>
              <a:endParaRPr lang="zh-TW" altLang="en-US" sz="1600" dirty="0">
                <a:latin typeface="+mj-lt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2844"/>
            <a:stretch/>
          </p:blipFill>
          <p:spPr>
            <a:xfrm>
              <a:off x="10538233" y="3005512"/>
              <a:ext cx="916287" cy="52387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736068" y="5288432"/>
            <a:ext cx="2419698" cy="883638"/>
            <a:chOff x="9236422" y="4803148"/>
            <a:chExt cx="2419698" cy="883638"/>
          </a:xfrm>
        </p:grpSpPr>
        <p:sp>
          <p:nvSpPr>
            <p:cNvPr id="8" name="TextBox 7"/>
            <p:cNvSpPr txBox="1"/>
            <p:nvPr/>
          </p:nvSpPr>
          <p:spPr>
            <a:xfrm>
              <a:off x="9236422" y="4803148"/>
              <a:ext cx="2263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+mj-lt"/>
                </a:rPr>
                <a:t>Optimizer=</a:t>
              </a:r>
              <a:r>
                <a:rPr lang="en-US" altLang="zh-TW" sz="1600" dirty="0" err="1" smtClean="0">
                  <a:latin typeface="+mj-lt"/>
                </a:rPr>
                <a:t>RMSprop</a:t>
              </a:r>
              <a:endParaRPr lang="zh-TW" altLang="en-US" sz="1600" dirty="0">
                <a:latin typeface="+mj-lt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9170" y="5115286"/>
              <a:ext cx="2266950" cy="571500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/>
          <p:nvPr/>
        </p:nvCxnSpPr>
        <p:spPr>
          <a:xfrm>
            <a:off x="8401712" y="4568743"/>
            <a:ext cx="17619" cy="613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099565" y="5141702"/>
            <a:ext cx="0" cy="518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9110072" y="4223963"/>
            <a:ext cx="658523" cy="117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68595" y="4007477"/>
            <a:ext cx="22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Predict ratings of other </a:t>
            </a:r>
            <a:r>
              <a:rPr lang="en-US" altLang="zh-TW" dirty="0" err="1">
                <a:latin typeface="+mj-lt"/>
              </a:rPr>
              <a:t>portf</a:t>
            </a:r>
            <a:endParaRPr lang="zh-TW" altLang="en-US" dirty="0">
              <a:latin typeface="+mj-lt"/>
            </a:endParaRP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36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28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91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深度學習的推薦系統核心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341058" y="2168723"/>
            <a:ext cx="5726742" cy="2700259"/>
            <a:chOff x="2553658" y="3235523"/>
            <a:chExt cx="5726742" cy="2700259"/>
          </a:xfrm>
        </p:grpSpPr>
        <p:pic>
          <p:nvPicPr>
            <p:cNvPr id="7170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115" y="422408"/>
            <a:ext cx="1077470" cy="582481"/>
            <a:chOff x="2553658" y="3561192"/>
            <a:chExt cx="1721171" cy="764642"/>
          </a:xfrm>
        </p:grpSpPr>
        <p:pic>
          <p:nvPicPr>
            <p:cNvPr id="9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327" y="3561192"/>
              <a:ext cx="690502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46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資料科學</a:t>
            </a:r>
            <a:r>
              <a:rPr lang="en-US" altLang="zh-TW" dirty="0" smtClean="0">
                <a:solidFill>
                  <a:srgbClr val="3333FF"/>
                </a:solidFill>
              </a:rPr>
              <a:t>1.0</a:t>
            </a:r>
            <a:r>
              <a:rPr lang="zh-TW" altLang="en-US" dirty="0" smtClean="0">
                <a:solidFill>
                  <a:srgbClr val="3333FF"/>
                </a:solidFill>
              </a:rPr>
              <a:t> 到 </a:t>
            </a:r>
            <a:r>
              <a:rPr lang="en-US" altLang="zh-TW" dirty="0" smtClean="0">
                <a:solidFill>
                  <a:srgbClr val="3333FF"/>
                </a:solidFill>
              </a:rPr>
              <a:t>3.0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現今資料科學的三大趨勢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文字探勘實作演示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>
                <a:solidFill>
                  <a:srgbClr val="3333FF"/>
                </a:solidFill>
              </a:rPr>
              <a:t>處處留心皆資料，落花水面皆金礦</a:t>
            </a:r>
            <a:endParaRPr lang="en-US" altLang="zh-TW" dirty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自然語言預測分析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深度學習</a:t>
            </a:r>
            <a:r>
              <a:rPr lang="zh-TW" altLang="en-US" dirty="0">
                <a:solidFill>
                  <a:srgbClr val="3333FF"/>
                </a:solidFill>
              </a:rPr>
              <a:t>的</a:t>
            </a:r>
            <a:r>
              <a:rPr lang="zh-TW" altLang="en-US" dirty="0" smtClean="0">
                <a:solidFill>
                  <a:srgbClr val="3333FF"/>
                </a:solidFill>
              </a:rPr>
              <a:t>推薦系統核心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聊天機器人</a:t>
            </a:r>
            <a:endParaRPr lang="en-US" altLang="zh-TW" dirty="0" smtClean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>
                <a:solidFill>
                  <a:srgbClr val="3333FF"/>
                </a:solidFill>
              </a:rPr>
              <a:t>軟體介紹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kern="0" dirty="0" smtClean="0">
                <a:solidFill>
                  <a:srgbClr val="3333FF"/>
                </a:solidFill>
              </a:rPr>
              <a:t>為什麼選擇開放軟體</a:t>
            </a:r>
            <a:r>
              <a:rPr lang="en-US" altLang="zh-TW" kern="0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kern="0" dirty="0">
                <a:solidFill>
                  <a:srgbClr val="3333FF"/>
                </a:solidFill>
              </a:rPr>
              <a:t>付</a:t>
            </a:r>
            <a:r>
              <a:rPr lang="zh-TW" altLang="en-US" kern="0" dirty="0" smtClean="0">
                <a:solidFill>
                  <a:srgbClr val="3333FF"/>
                </a:solidFill>
              </a:rPr>
              <a:t>費與開放軟體比較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kern="0" dirty="0" smtClean="0">
                <a:solidFill>
                  <a:srgbClr val="3333FF"/>
                </a:solidFill>
              </a:rPr>
              <a:t>開放軟體</a:t>
            </a:r>
            <a:r>
              <a:rPr lang="zh-TW" altLang="en-US" kern="0" dirty="0">
                <a:solidFill>
                  <a:srgbClr val="3333FF"/>
                </a:solidFill>
              </a:rPr>
              <a:t>工</a:t>
            </a:r>
            <a:r>
              <a:rPr lang="zh-TW" altLang="en-US" kern="0" dirty="0" smtClean="0">
                <a:solidFill>
                  <a:srgbClr val="3333FF"/>
                </a:solidFill>
              </a:rPr>
              <a:t>作機會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r>
              <a:rPr lang="zh-TW" altLang="en-US" kern="0" dirty="0" smtClean="0"/>
              <a:t>教學建議</a:t>
            </a:r>
            <a:endParaRPr lang="zh-TW" alt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8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大家猜猜這兩種軟體各多少錢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 smtClean="0"/>
              <a:t>A</a:t>
            </a:r>
            <a:r>
              <a:rPr lang="zh-TW" altLang="en-US" sz="2400" dirty="0" smtClean="0"/>
              <a:t>軟體</a:t>
            </a:r>
            <a:endParaRPr lang="zh-TW" alt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"/>
          <a:stretch>
            <a:fillRect/>
          </a:stretch>
        </p:blipFill>
        <p:spPr bwMode="auto">
          <a:xfrm>
            <a:off x="2051940" y="2730501"/>
            <a:ext cx="4047669" cy="357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/>
          <p:nvPr/>
        </p:nvSpPr>
        <p:spPr bwMode="auto">
          <a:xfrm>
            <a:off x="7210657" y="2017714"/>
            <a:ext cx="2542943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TW" alt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215"/>
          <a:stretch>
            <a:fillRect/>
          </a:stretch>
        </p:blipFill>
        <p:spPr>
          <a:xfrm>
            <a:off x="6384480" y="2686051"/>
            <a:ext cx="3989835" cy="36644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08200" y="2876550"/>
            <a:ext cx="755650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數據科學的洪水：已然到來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2"/>
          <p:cNvPicPr/>
          <p:nvPr/>
        </p:nvPicPr>
        <p:blipFill rotWithShape="1">
          <a:blip r:embed="rId3"/>
          <a:srcRect l="1084" t="6636" r="2239" b="18237"/>
          <a:stretch/>
        </p:blipFill>
        <p:spPr bwMode="auto">
          <a:xfrm>
            <a:off x="1576916" y="1656656"/>
            <a:ext cx="9990969" cy="504894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資料編及與檢視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4047" y="2564312"/>
            <a:ext cx="4056339" cy="421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269" r="2258"/>
          <a:stretch>
            <a:fillRect/>
          </a:stretch>
        </p:blipFill>
        <p:spPr>
          <a:xfrm>
            <a:off x="6374928" y="2651382"/>
            <a:ext cx="3981043" cy="4039943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3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軟體繪圖種類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7145" y="2564312"/>
            <a:ext cx="3415325" cy="34480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05551" y="2564312"/>
            <a:ext cx="3811461" cy="2659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7145" y="2715246"/>
            <a:ext cx="310549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417144" y="2994646"/>
            <a:ext cx="1164256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5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2800" dirty="0"/>
              <a:t>散佈矩陣圖</a:t>
            </a:r>
            <a:endParaRPr lang="zh-TW" alt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80" y="2583888"/>
            <a:ext cx="4358421" cy="3492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73" y="2403965"/>
            <a:ext cx="4660359" cy="385212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軟體</a:t>
            </a: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1746373" y="2677212"/>
            <a:ext cx="1345619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160037" y="2677212"/>
            <a:ext cx="2149543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3091992" y="3506771"/>
            <a:ext cx="1068045" cy="248867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6729943" y="2583888"/>
            <a:ext cx="2625425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9355368" y="2583888"/>
            <a:ext cx="1312712" cy="162046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9355368" y="5085133"/>
            <a:ext cx="1312712" cy="116326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3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2800" dirty="0"/>
              <a:t>統計分量圖</a:t>
            </a:r>
            <a:r>
              <a:rPr lang="en-US" altLang="zh-TW" sz="2800" dirty="0"/>
              <a:t>(</a:t>
            </a:r>
            <a:r>
              <a:rPr lang="en-US" altLang="zh-TW" sz="2800" dirty="0" err="1"/>
              <a:t>qq</a:t>
            </a:r>
            <a:r>
              <a:rPr lang="en-US" altLang="zh-TW" sz="2800" dirty="0"/>
              <a:t> plot)</a:t>
            </a:r>
            <a:endParaRPr lang="zh-TW" alt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38" y="2456646"/>
            <a:ext cx="4560262" cy="375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54" y="2662227"/>
            <a:ext cx="4170480" cy="33416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7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更進階一點的繪圖應用</a:t>
            </a:r>
            <a:endParaRPr lang="zh-TW" altLang="en-US" dirty="0"/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2865329" y="1981277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115406" y="3492381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TW" altLang="en-US" sz="3600" kern="0" dirty="0"/>
              <a:t>無此功能</a:t>
            </a:r>
            <a:r>
              <a:rPr lang="en-US" altLang="zh-TW" sz="3600" kern="0" dirty="0"/>
              <a:t>!</a:t>
            </a:r>
            <a:endParaRPr lang="zh-TW" altLang="en-US" sz="36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28" y="4585038"/>
            <a:ext cx="3996767" cy="18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27" y="2601105"/>
            <a:ext cx="3812680" cy="178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資料科學</a:t>
            </a:r>
            <a:r>
              <a:rPr lang="en-US" altLang="zh-TW" dirty="0" smtClean="0">
                <a:solidFill>
                  <a:srgbClr val="3333FF"/>
                </a:solidFill>
              </a:rPr>
              <a:t>1.0</a:t>
            </a:r>
            <a:r>
              <a:rPr lang="zh-TW" altLang="en-US" dirty="0" smtClean="0">
                <a:solidFill>
                  <a:srgbClr val="3333FF"/>
                </a:solidFill>
              </a:rPr>
              <a:t> 到 </a:t>
            </a:r>
            <a:r>
              <a:rPr lang="en-US" altLang="zh-TW" dirty="0" smtClean="0">
                <a:solidFill>
                  <a:srgbClr val="3333FF"/>
                </a:solidFill>
              </a:rPr>
              <a:t>3.0</a:t>
            </a: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現今資料科學的三大趨勢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文字探勘實作演示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>
                <a:solidFill>
                  <a:srgbClr val="3333FF"/>
                </a:solidFill>
              </a:rPr>
              <a:t>處處留心皆資料，落花水面皆金礦</a:t>
            </a:r>
            <a:endParaRPr lang="en-US" altLang="zh-TW" dirty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自然語言預測分析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深度學習</a:t>
            </a:r>
            <a:r>
              <a:rPr lang="zh-TW" altLang="en-US" dirty="0">
                <a:solidFill>
                  <a:srgbClr val="3333FF"/>
                </a:solidFill>
              </a:rPr>
              <a:t>的</a:t>
            </a:r>
            <a:r>
              <a:rPr lang="zh-TW" altLang="en-US" dirty="0" smtClean="0">
                <a:solidFill>
                  <a:srgbClr val="3333FF"/>
                </a:solidFill>
              </a:rPr>
              <a:t>推薦系統核心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聊天機器人</a:t>
            </a:r>
            <a:endParaRPr lang="en-US" altLang="zh-TW" dirty="0" smtClean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>
                <a:solidFill>
                  <a:srgbClr val="3333FF"/>
                </a:solidFill>
              </a:rPr>
              <a:t>軟體介紹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kern="0" dirty="0" smtClean="0">
                <a:solidFill>
                  <a:srgbClr val="3333FF"/>
                </a:solidFill>
              </a:rPr>
              <a:t>為什麼選擇開放軟體</a:t>
            </a:r>
            <a:r>
              <a:rPr lang="en-US" altLang="zh-TW" kern="0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kern="0" dirty="0">
                <a:solidFill>
                  <a:srgbClr val="3333FF"/>
                </a:solidFill>
              </a:rPr>
              <a:t>付</a:t>
            </a:r>
            <a:r>
              <a:rPr lang="zh-TW" altLang="en-US" kern="0" dirty="0" smtClean="0">
                <a:solidFill>
                  <a:srgbClr val="3333FF"/>
                </a:solidFill>
              </a:rPr>
              <a:t>費與開放軟體比較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kern="0" dirty="0" smtClean="0">
                <a:solidFill>
                  <a:srgbClr val="3333FF"/>
                </a:solidFill>
              </a:rPr>
              <a:t>開放軟體</a:t>
            </a:r>
            <a:r>
              <a:rPr lang="zh-TW" altLang="en-US" kern="0" dirty="0">
                <a:solidFill>
                  <a:srgbClr val="3333FF"/>
                </a:solidFill>
              </a:rPr>
              <a:t>工</a:t>
            </a:r>
            <a:r>
              <a:rPr lang="zh-TW" altLang="en-US" kern="0" dirty="0" smtClean="0">
                <a:solidFill>
                  <a:srgbClr val="3333FF"/>
                </a:solidFill>
              </a:rPr>
              <a:t>作機會</a:t>
            </a:r>
            <a:endParaRPr lang="en-US" altLang="zh-TW" kern="0" dirty="0" smtClean="0">
              <a:solidFill>
                <a:srgbClr val="3333FF"/>
              </a:solidFill>
            </a:endParaRPr>
          </a:p>
          <a:p>
            <a:r>
              <a:rPr lang="zh-TW" altLang="en-US" kern="0" dirty="0" smtClean="0">
                <a:solidFill>
                  <a:srgbClr val="3333FF"/>
                </a:solidFill>
              </a:rPr>
              <a:t>教學建議</a:t>
            </a:r>
            <a:endParaRPr lang="zh-TW" altLang="en-US" kern="0" dirty="0">
              <a:solidFill>
                <a:srgbClr val="3333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感謝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/>
              <a:t>感謝方正璽老師的邀請</a:t>
            </a:r>
          </a:p>
          <a:p>
            <a:r>
              <a:rPr lang="zh-TW" altLang="en-US" sz="3200" dirty="0" smtClean="0"/>
              <a:t>感謝臺科大林孟彥老師在商業案例與簡報上的指導</a:t>
            </a:r>
            <a:endParaRPr lang="en-US" altLang="zh-TW" sz="3200" dirty="0" smtClean="0"/>
          </a:p>
          <a:p>
            <a:r>
              <a:rPr lang="zh-TW" altLang="en-US" sz="3200" dirty="0" smtClean="0"/>
              <a:t>感謝公司同仁技術支援</a:t>
            </a:r>
            <a:endParaRPr lang="en-US" altLang="zh-TW" sz="3200" dirty="0" smtClean="0"/>
          </a:p>
          <a:p>
            <a:r>
              <a:rPr lang="zh-TW" altLang="en-US" sz="3200" dirty="0" smtClean="0"/>
              <a:t>感謝大家的參與</a:t>
            </a:r>
            <a:r>
              <a:rPr lang="en-US" altLang="zh-TW" sz="3200" dirty="0" smtClean="0"/>
              <a:t>!</a:t>
            </a:r>
          </a:p>
          <a:p>
            <a:r>
              <a:rPr lang="zh-TW" altLang="en-US" sz="3200" dirty="0" smtClean="0"/>
              <a:t>如有回饋，請</a:t>
            </a:r>
            <a:r>
              <a:rPr lang="en-US" altLang="zh-TW" sz="3200" dirty="0" smtClean="0"/>
              <a:t>email</a:t>
            </a:r>
            <a:r>
              <a:rPr lang="zh-TW" altLang="en-US" sz="3200" dirty="0" smtClean="0"/>
              <a:t>我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howard32180900@gmail.com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4876800" cy="41148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資料科學簡介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dirty="0" smtClean="0">
                <a:solidFill>
                  <a:srgbClr val="3333FF"/>
                </a:solidFill>
              </a:rPr>
              <a:t>何謂資料科學</a:t>
            </a:r>
            <a:r>
              <a:rPr lang="en-US" altLang="zh-TW" dirty="0" smtClean="0">
                <a:solidFill>
                  <a:srgbClr val="3333FF"/>
                </a:solidFill>
              </a:rPr>
              <a:t>?</a:t>
            </a:r>
          </a:p>
          <a:p>
            <a:pPr lvl="1"/>
            <a:r>
              <a:rPr lang="zh-TW" altLang="en-US" dirty="0" smtClean="0"/>
              <a:t>資料科學</a:t>
            </a:r>
            <a:r>
              <a:rPr lang="en-US" altLang="zh-TW" dirty="0" smtClean="0"/>
              <a:t>1.0</a:t>
            </a:r>
            <a:r>
              <a:rPr lang="zh-TW" altLang="en-US" dirty="0" smtClean="0"/>
              <a:t> 到 </a:t>
            </a:r>
            <a:r>
              <a:rPr lang="en-US" altLang="zh-TW" dirty="0" smtClean="0"/>
              <a:t>3.0</a:t>
            </a:r>
          </a:p>
          <a:p>
            <a:pPr lvl="1"/>
            <a:r>
              <a:rPr lang="zh-TW" altLang="en-US" dirty="0" smtClean="0"/>
              <a:t>現今資料科學的三大趨勢</a:t>
            </a:r>
            <a:endParaRPr lang="en-US" altLang="zh-TW" dirty="0" smtClean="0"/>
          </a:p>
          <a:p>
            <a:r>
              <a:rPr lang="zh-TW" altLang="en-US" dirty="0" smtClean="0"/>
              <a:t>文字探勘實作演示</a:t>
            </a:r>
            <a:endParaRPr lang="en-US" altLang="zh-TW" dirty="0" smtClean="0"/>
          </a:p>
          <a:p>
            <a:pPr lvl="1"/>
            <a:r>
              <a:rPr lang="zh-TW" altLang="en-US" dirty="0"/>
              <a:t>處處留心皆資料，落花水面皆金礦</a:t>
            </a:r>
            <a:endParaRPr lang="en-US" altLang="zh-TW" dirty="0"/>
          </a:p>
          <a:p>
            <a:pPr lvl="1"/>
            <a:r>
              <a:rPr lang="zh-TW" altLang="en-US" dirty="0" smtClean="0"/>
              <a:t>自然語言預測分析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深度學習</a:t>
            </a:r>
            <a:r>
              <a:rPr lang="zh-TW" altLang="en-US" dirty="0"/>
              <a:t>的</a:t>
            </a:r>
            <a:r>
              <a:rPr lang="zh-TW" altLang="en-US" dirty="0" smtClean="0"/>
              <a:t>推薦系統核心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聊天機器人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53717" y="2017713"/>
            <a:ext cx="45190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 smtClean="0"/>
              <a:t>軟體介紹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為什麼選擇開放軟體</a:t>
            </a:r>
            <a:r>
              <a:rPr lang="en-US" altLang="zh-TW" kern="0" dirty="0" smtClean="0"/>
              <a:t>?</a:t>
            </a:r>
          </a:p>
          <a:p>
            <a:pPr lvl="1"/>
            <a:r>
              <a:rPr lang="zh-TW" altLang="en-US" kern="0" dirty="0"/>
              <a:t>付</a:t>
            </a:r>
            <a:r>
              <a:rPr lang="zh-TW" altLang="en-US" kern="0" dirty="0" smtClean="0"/>
              <a:t>費與開放軟體比較</a:t>
            </a:r>
            <a:endParaRPr lang="en-US" altLang="zh-TW" kern="0" dirty="0" smtClean="0"/>
          </a:p>
          <a:p>
            <a:pPr lvl="1"/>
            <a:r>
              <a:rPr lang="zh-TW" altLang="en-US" kern="0" dirty="0" smtClean="0"/>
              <a:t>開放軟體</a:t>
            </a:r>
            <a:r>
              <a:rPr lang="zh-TW" altLang="en-US" kern="0" dirty="0"/>
              <a:t>工</a:t>
            </a:r>
            <a:r>
              <a:rPr lang="zh-TW" altLang="en-US" kern="0" dirty="0" smtClean="0"/>
              <a:t>作機會</a:t>
            </a:r>
            <a:endParaRPr lang="en-US" altLang="zh-TW" kern="0" dirty="0" smtClean="0"/>
          </a:p>
          <a:p>
            <a:r>
              <a:rPr lang="zh-TW" altLang="en-US" kern="0" dirty="0" smtClean="0"/>
              <a:t>教學建議</a:t>
            </a:r>
            <a:endParaRPr lang="zh-TW" alt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897234" y="3400396"/>
            <a:ext cx="1110241" cy="688129"/>
            <a:chOff x="2553658" y="3537099"/>
            <a:chExt cx="1519753" cy="788735"/>
          </a:xfrm>
        </p:grpSpPr>
        <p:pic>
          <p:nvPicPr>
            <p:cNvPr id="7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908" y="3537099"/>
              <a:ext cx="690503" cy="67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553658" y="3719791"/>
              <a:ext cx="1298771" cy="60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/>
                <a:t>D</a:t>
              </a:r>
              <a:r>
                <a:rPr lang="x-none" altLang="zh-TW" sz="2400" dirty="0" smtClean="0"/>
                <a:t>em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46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何謂資料科學</a:t>
            </a:r>
            <a:r>
              <a:rPr lang="en-US" altLang="zh-TW" dirty="0" smtClean="0"/>
              <a:t>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800" dirty="0"/>
              <a:t>何謂資料</a:t>
            </a:r>
            <a:r>
              <a:rPr lang="en-US" altLang="zh-TW" sz="2800" dirty="0" smtClean="0"/>
              <a:t>?</a:t>
            </a:r>
          </a:p>
          <a:p>
            <a:r>
              <a:rPr lang="zh-TW" altLang="en-US" sz="2800" dirty="0" smtClean="0"/>
              <a:t>何謂資</a:t>
            </a:r>
            <a:r>
              <a:rPr lang="zh-TW" altLang="en-US" sz="2800" dirty="0"/>
              <a:t>料科</a:t>
            </a:r>
            <a:r>
              <a:rPr lang="zh-TW" altLang="en-US" sz="2800" dirty="0" smtClean="0"/>
              <a:t>學</a:t>
            </a:r>
            <a:r>
              <a:rPr lang="en-US" altLang="zh-TW" sz="2800" dirty="0" smtClean="0"/>
              <a:t>?</a:t>
            </a:r>
            <a:endParaRPr lang="en-US" altLang="zh-TW" sz="2800" dirty="0"/>
          </a:p>
          <a:p>
            <a:r>
              <a:rPr lang="zh-TW" altLang="en-US" sz="2800" dirty="0" smtClean="0"/>
              <a:t>資料科學的特質與來源</a:t>
            </a:r>
            <a:endParaRPr lang="en-US" altLang="zh-TW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4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何謂資料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未經處裡過的客觀事實</a:t>
            </a:r>
          </a:p>
          <a:p>
            <a:r>
              <a:rPr lang="zh-TW" altLang="zh-TW" dirty="0"/>
              <a:t>資料類型</a:t>
            </a:r>
          </a:p>
          <a:p>
            <a:pPr lvl="1"/>
            <a:r>
              <a:rPr lang="zh-TW" altLang="zh-TW" dirty="0"/>
              <a:t>數字</a:t>
            </a:r>
          </a:p>
          <a:p>
            <a:pPr lvl="1"/>
            <a:r>
              <a:rPr lang="zh-TW" altLang="zh-TW" dirty="0"/>
              <a:t>文字</a:t>
            </a:r>
          </a:p>
          <a:p>
            <a:pPr lvl="1"/>
            <a:r>
              <a:rPr lang="zh-TW" altLang="zh-TW" dirty="0"/>
              <a:t>聲音</a:t>
            </a:r>
          </a:p>
          <a:p>
            <a:pPr lvl="1"/>
            <a:r>
              <a:rPr lang="zh-TW" altLang="zh-TW" dirty="0"/>
              <a:t>影像</a:t>
            </a:r>
          </a:p>
          <a:p>
            <a:pPr lvl="1"/>
            <a:r>
              <a:rPr lang="zh-TW" altLang="zh-TW" dirty="0"/>
              <a:t>…等</a:t>
            </a:r>
          </a:p>
          <a:p>
            <a:r>
              <a:rPr lang="zh-TW" altLang="zh-TW" dirty="0"/>
              <a:t>可分解成0與1(儲存與計算)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08837" y="2017713"/>
            <a:ext cx="6683163" cy="261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zh-TW" kern="0" dirty="0" smtClean="0"/>
              <a:t>人驅動</a:t>
            </a:r>
            <a:endParaRPr lang="zh-TW" altLang="en-US" kern="0" dirty="0" smtClean="0"/>
          </a:p>
          <a:p>
            <a:pPr lvl="1"/>
            <a:r>
              <a:rPr lang="zh-TW" altLang="zh-TW" kern="0" dirty="0" smtClean="0"/>
              <a:t>藉由聲音、體感、眼球、腦波…等，</a:t>
            </a:r>
            <a:endParaRPr lang="en-US" altLang="zh-TW" kern="0" dirty="0" smtClean="0"/>
          </a:p>
          <a:p>
            <a:pPr lvl="1"/>
            <a:r>
              <a:rPr lang="zh-TW" altLang="zh-TW" kern="0" dirty="0" smtClean="0"/>
              <a:t>透過手機、穿戴式裝置、智慧車、 各式偵測裝置…</a:t>
            </a:r>
            <a:endParaRPr lang="en-US" altLang="zh-TW" kern="0" dirty="0" smtClean="0"/>
          </a:p>
          <a:p>
            <a:r>
              <a:rPr lang="zh-TW" altLang="zh-TW" kern="0" dirty="0" smtClean="0"/>
              <a:t>物驅動</a:t>
            </a:r>
            <a:endParaRPr lang="zh-TW" altLang="en-US" kern="0" dirty="0" smtClean="0"/>
          </a:p>
          <a:p>
            <a:pPr lvl="1"/>
            <a:r>
              <a:rPr lang="zh-TW" altLang="zh-TW" kern="0" dirty="0" smtClean="0"/>
              <a:t>物聯網（如無人自駕車）…等</a:t>
            </a:r>
          </a:p>
        </p:txBody>
      </p:sp>
    </p:spTree>
    <p:extLst>
      <p:ext uri="{BB962C8B-B14F-4D97-AF65-F5344CB8AC3E}">
        <p14:creationId xmlns:p14="http://schemas.microsoft.com/office/powerpoint/2010/main" val="14593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何謂資料科學</a:t>
            </a:r>
            <a:r>
              <a:rPr lang="en-US" altLang="zh-TW" dirty="0" smtClean="0"/>
              <a:t>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Data science is a "concept to unify </a:t>
            </a:r>
            <a:r>
              <a:rPr lang="en-US" altLang="zh-TW" sz="2800" b="1" dirty="0"/>
              <a:t>statistics, data analysis </a:t>
            </a:r>
            <a:r>
              <a:rPr lang="en-US" altLang="zh-TW" sz="2800" dirty="0"/>
              <a:t>and their related methods" in order to "understand and analyze actual phenomena" with data.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1400" dirty="0" smtClean="0"/>
              <a:t>Hayashi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Chikio</a:t>
            </a:r>
            <a:r>
              <a:rPr lang="en-US" altLang="zh-TW" sz="1400" dirty="0"/>
              <a:t> (1998-01-01). "What is Data Science? Fundamental Concepts and a Heuristic Example". In Hayashi, </a:t>
            </a:r>
            <a:r>
              <a:rPr lang="en-US" altLang="zh-TW" sz="1400" dirty="0" err="1"/>
              <a:t>Chikio</a:t>
            </a:r>
            <a:r>
              <a:rPr lang="en-US" altLang="zh-TW" sz="1400" dirty="0"/>
              <a:t>; </a:t>
            </a:r>
            <a:r>
              <a:rPr lang="en-US" altLang="zh-TW" sz="1400" dirty="0" err="1"/>
              <a:t>Yajima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Keiji</a:t>
            </a:r>
            <a:r>
              <a:rPr lang="en-US" altLang="zh-TW" sz="1400" dirty="0"/>
              <a:t>; Bock, Hans-Hermann; </a:t>
            </a:r>
            <a:r>
              <a:rPr lang="en-US" altLang="zh-TW" sz="1400" dirty="0" err="1"/>
              <a:t>Ohsumi</a:t>
            </a:r>
            <a:r>
              <a:rPr lang="en-US" altLang="zh-TW" sz="1400" dirty="0"/>
              <a:t>, Noboru; Tanaka, Yutaka; Baba, </a:t>
            </a:r>
            <a:r>
              <a:rPr lang="en-US" altLang="zh-TW" sz="1400" dirty="0" err="1"/>
              <a:t>Yasumasa</a:t>
            </a:r>
            <a:r>
              <a:rPr lang="en-US" altLang="zh-TW" sz="1400" dirty="0"/>
              <a:t>. Data Science, Classification, and Related Methods. Studies in Classification, Data Analysis, and Knowledge Organization. Springer Japan. pp. 40–51. doi:10.1007/978-4-431-65950-1_3. ISBN 9784431702085.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400" dirty="0"/>
              <a:t>https://en.wikipedia.org/wiki/Data_science#cite_note-Hayashi-3</a:t>
            </a:r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endParaRPr lang="en-US" altLang="zh-TW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92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0" y="2203671"/>
            <a:ext cx="4809596" cy="44057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4543" y="2326910"/>
            <a:ext cx="4558316" cy="3981164"/>
            <a:chOff x="453522" y="2267237"/>
            <a:chExt cx="4558316" cy="39811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22" y="2267237"/>
              <a:ext cx="4558316" cy="398116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946673" y="3496235"/>
              <a:ext cx="1933753" cy="1573672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Artificial intelligence</a:t>
              </a:r>
            </a:p>
            <a:p>
              <a:pPr algn="ctr"/>
              <a:endParaRPr lang="en-US" altLang="zh-TW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TW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TW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zh-TW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何謂資料科學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206886" y="6380250"/>
            <a:ext cx="7850832" cy="36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975" indent="-180975">
              <a:lnSpc>
                <a:spcPct val="80000"/>
              </a:lnSpc>
              <a:buSzPct val="150000"/>
            </a:pPr>
            <a:r>
              <a:rPr lang="en-US" altLang="zh-TW" sz="1200" kern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Voulgaris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Zacharias (2014), </a:t>
            </a:r>
            <a:r>
              <a:rPr lang="zh-TW" altLang="en-US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u="sng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Definitive Guide to Becoming a Data Scientist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Technics Publications,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p.17</a:t>
            </a:r>
            <a:r>
              <a:rPr lang="en-US" altLang="zh-TW" sz="12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180975" indent="-180975">
              <a:lnSpc>
                <a:spcPct val="80000"/>
              </a:lnSpc>
              <a:buSzPct val="150000"/>
            </a:pPr>
            <a:r>
              <a:rPr lang="zh-TW" altLang="en-US" sz="1200" dirty="0"/>
              <a:t>陳昇瑋</a:t>
            </a:r>
            <a:r>
              <a:rPr lang="en-US" altLang="zh-TW" sz="1200" dirty="0"/>
              <a:t>(2016), </a:t>
            </a:r>
            <a:r>
              <a:rPr lang="zh-TW" altLang="en-US" sz="1200" dirty="0"/>
              <a:t>資料科學的第一堂</a:t>
            </a:r>
            <a:r>
              <a:rPr lang="zh-TW" altLang="en-US" sz="1200" dirty="0" smtClean="0"/>
              <a:t>課</a:t>
            </a:r>
            <a:endParaRPr lang="zh-TW" altLang="en-US" sz="1200" dirty="0"/>
          </a:p>
        </p:txBody>
      </p:sp>
      <p:pic>
        <p:nvPicPr>
          <p:cNvPr id="6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86" y="2518433"/>
            <a:ext cx="7416032" cy="35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8674" y="2003538"/>
            <a:ext cx="1352129" cy="4002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概念性層次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674" y="2020717"/>
            <a:ext cx="1352129" cy="4002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策略性</a:t>
            </a:r>
            <a:r>
              <a:rPr lang="zh-TW" altLang="en-US" dirty="0" smtClean="0"/>
              <a:t>層</a:t>
            </a:r>
            <a:r>
              <a:rPr lang="zh-TW" altLang="en-US" dirty="0"/>
              <a:t>次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80173" y="2067104"/>
            <a:ext cx="1352129" cy="4002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作</a:t>
            </a:r>
            <a:r>
              <a:rPr lang="zh-TW" altLang="en-US" dirty="0"/>
              <a:t>業</a:t>
            </a:r>
            <a:r>
              <a:rPr lang="zh-TW" altLang="en-US" dirty="0" smtClean="0"/>
              <a:t>性層</a:t>
            </a:r>
            <a:r>
              <a:rPr lang="zh-TW" altLang="en-US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5255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heme2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DF1DAF89-CE42-4C38-A10D-D7169C76D26C}" vid="{F39E2278-C839-42E9-B02D-34D73B0C2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9170</TotalTime>
  <Words>3495</Words>
  <Application>Microsoft Office PowerPoint</Application>
  <PresentationFormat>Widescreen</PresentationFormat>
  <Paragraphs>513</Paragraphs>
  <Slides>46</Slides>
  <Notes>28</Notes>
  <HiddenSlides>1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微軟正黑體</vt:lpstr>
      <vt:lpstr>新細明體</vt:lpstr>
      <vt:lpstr>標楷體</vt:lpstr>
      <vt:lpstr>Arial</vt:lpstr>
      <vt:lpstr>Calibri</vt:lpstr>
      <vt:lpstr>Tahoma</vt:lpstr>
      <vt:lpstr>Times New Roman</vt:lpstr>
      <vt:lpstr>Wingdings</vt:lpstr>
      <vt:lpstr>Theme2</vt:lpstr>
      <vt:lpstr>方程式</vt:lpstr>
      <vt:lpstr>大數據與文字探勘</vt:lpstr>
      <vt:lpstr>歡迎光臨</vt:lpstr>
      <vt:lpstr>主講人簡歷：鍾皓軒</vt:lpstr>
      <vt:lpstr>數據科學的洪水：已然到來</vt:lpstr>
      <vt:lpstr>大綱</vt:lpstr>
      <vt:lpstr>何謂資料科學?</vt:lpstr>
      <vt:lpstr>何謂資料?</vt:lpstr>
      <vt:lpstr>何謂資料科學?</vt:lpstr>
      <vt:lpstr>何謂資料科學?</vt:lpstr>
      <vt:lpstr>大綱</vt:lpstr>
      <vt:lpstr>資料科學1.0 到 3.0 － 以商業的觀點</vt:lpstr>
      <vt:lpstr>資料科學1.0：商業情報時代</vt:lpstr>
      <vt:lpstr>資料科學2.0：大數據時代</vt:lpstr>
      <vt:lpstr>資料科學3.0：強化產品服務的時代</vt:lpstr>
      <vt:lpstr>大綱</vt:lpstr>
      <vt:lpstr>現今資料科學+AI的三大趨勢</vt:lpstr>
      <vt:lpstr>大數據的特質和來源</vt:lpstr>
      <vt:lpstr>大數據的案例:例1.影像辨識分類 量大 volume: amount of data</vt:lpstr>
      <vt:lpstr>大數據的案例:例2.人臉辨識 及時 velocity: speed of data in and out</vt:lpstr>
      <vt:lpstr>大數據的案例:例3. pdf資料結合內部資料 性質多元 variety: range of data types and sources</vt:lpstr>
      <vt:lpstr>大數據的案例:例4. pdf資料結合內部資料 資料正確性 veracity: uncertainty of data</vt:lpstr>
      <vt:lpstr>深度學習 (類神經網路學習)</vt:lpstr>
      <vt:lpstr>深度學習的商業應用</vt:lpstr>
      <vt:lpstr>深度學習基本概念</vt:lpstr>
      <vt:lpstr>深度學習的步驟</vt:lpstr>
      <vt:lpstr>深度學習的步驟</vt:lpstr>
      <vt:lpstr>深度學習基本概念</vt:lpstr>
      <vt:lpstr>變數重要性</vt:lpstr>
      <vt:lpstr>資料集</vt:lpstr>
      <vt:lpstr>大綱</vt:lpstr>
      <vt:lpstr>處處留心皆資料，落花水面皆金礦 動態爬蟲youtube demo</vt:lpstr>
      <vt:lpstr>處處留心皆資料，落花水面皆金礦 live demo 鉅亨網股市爬蟲</vt:lpstr>
      <vt:lpstr>處處留心皆資料，落花水面皆金礦 文字圖片都可以爬，影片呢?</vt:lpstr>
      <vt:lpstr>自然語言預測分析</vt:lpstr>
      <vt:lpstr>深度學習的推薦系統核心 資料集:股票投資人投資組合與獲利分數</vt:lpstr>
      <vt:lpstr>深度學習的推薦系統核心 採用AutoEncoder建構核心</vt:lpstr>
      <vt:lpstr>深度學習的推薦系統核心</vt:lpstr>
      <vt:lpstr>大綱</vt:lpstr>
      <vt:lpstr>大家猜猜這兩種軟體各多少錢?</vt:lpstr>
      <vt:lpstr>資料編及與檢視</vt:lpstr>
      <vt:lpstr>軟體繪圖種類</vt:lpstr>
      <vt:lpstr>繪圖結果 散佈矩陣圖</vt:lpstr>
      <vt:lpstr>繪圖結果 統計分量圖(qq plot)</vt:lpstr>
      <vt:lpstr>更進階一點的繪圖應用</vt:lpstr>
      <vt:lpstr>大綱</vt:lpstr>
      <vt:lpstr>感謝!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423</cp:revision>
  <dcterms:created xsi:type="dcterms:W3CDTF">2017-03-07T01:25:55Z</dcterms:created>
  <dcterms:modified xsi:type="dcterms:W3CDTF">2017-07-26T17:34:46Z</dcterms:modified>
</cp:coreProperties>
</file>